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1"/>
  </p:sldMasterIdLst>
  <p:notesMasterIdLst>
    <p:notesMasterId r:id="rId12"/>
  </p:notesMasterIdLst>
  <p:sldIdLst>
    <p:sldId id="256" r:id="rId2"/>
    <p:sldId id="257" r:id="rId3"/>
    <p:sldId id="259"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DC697-D8BB-4EE9-AECE-AABAC14E22FC}"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n-IN"/>
        </a:p>
      </dgm:t>
    </dgm:pt>
    <dgm:pt modelId="{A442D3CB-F851-4DF6-8EC8-E472AF7DD0EA}">
      <dgm:prSet phldrT="[Text]" custT="1"/>
      <dgm:spPr/>
      <dgm:t>
        <a:bodyPr/>
        <a:lstStyle/>
        <a:p>
          <a:pPr algn="ctr"/>
          <a:r>
            <a:rPr lang="en-IN" sz="1600" dirty="0">
              <a:latin typeface="Arial" panose="020B0604020202020204" pitchFamily="34" charset="0"/>
              <a:cs typeface="Arial" panose="020B0604020202020204" pitchFamily="34" charset="0"/>
            </a:rPr>
            <a:t>Import the Tkinter module</a:t>
          </a:r>
        </a:p>
      </dgm:t>
    </dgm:pt>
    <dgm:pt modelId="{9904CD88-0E3A-4C30-9958-7D83DAE37914}" type="parTrans" cxnId="{41C1463C-A269-4812-8DFE-158528B56758}">
      <dgm:prSet/>
      <dgm:spPr/>
      <dgm:t>
        <a:bodyPr/>
        <a:lstStyle/>
        <a:p>
          <a:pPr algn="ctr"/>
          <a:endParaRPr lang="en-IN"/>
        </a:p>
      </dgm:t>
    </dgm:pt>
    <dgm:pt modelId="{2A5F3716-344A-44F4-ACD8-937D5E60AD21}" type="sibTrans" cxnId="{41C1463C-A269-4812-8DFE-158528B56758}">
      <dgm:prSet/>
      <dgm:spPr/>
      <dgm:t>
        <a:bodyPr/>
        <a:lstStyle/>
        <a:p>
          <a:pPr algn="ctr"/>
          <a:endParaRPr lang="en-IN"/>
        </a:p>
      </dgm:t>
    </dgm:pt>
    <dgm:pt modelId="{9A4A9EC9-7A9A-4C0E-8023-87BA3C5D55DC}">
      <dgm:prSet phldrT="[Text]" custT="1"/>
      <dgm:spPr/>
      <dgm:t>
        <a:bodyPr/>
        <a:lstStyle/>
        <a:p>
          <a:pPr algn="ctr"/>
          <a:r>
            <a:rPr lang="en-IN" sz="1600" dirty="0">
              <a:latin typeface="Arial" panose="020B0604020202020204" pitchFamily="34" charset="0"/>
              <a:cs typeface="Arial" panose="020B0604020202020204" pitchFamily="34" charset="0"/>
            </a:rPr>
            <a:t>Create the GUI application main window</a:t>
          </a:r>
        </a:p>
      </dgm:t>
    </dgm:pt>
    <dgm:pt modelId="{621450E4-1D6F-4D2B-81EF-2FD2B1FD14C9}" type="parTrans" cxnId="{15FED590-523C-4A72-914B-79C22D6A08D3}">
      <dgm:prSet/>
      <dgm:spPr/>
      <dgm:t>
        <a:bodyPr/>
        <a:lstStyle/>
        <a:p>
          <a:pPr algn="ctr"/>
          <a:endParaRPr lang="en-IN"/>
        </a:p>
      </dgm:t>
    </dgm:pt>
    <dgm:pt modelId="{0AC46177-0CBA-4845-AA4C-C5A789EE0FD1}" type="sibTrans" cxnId="{15FED590-523C-4A72-914B-79C22D6A08D3}">
      <dgm:prSet/>
      <dgm:spPr/>
      <dgm:t>
        <a:bodyPr/>
        <a:lstStyle/>
        <a:p>
          <a:pPr algn="ctr"/>
          <a:endParaRPr lang="en-IN"/>
        </a:p>
      </dgm:t>
    </dgm:pt>
    <dgm:pt modelId="{07ABC105-6815-4D51-9E08-3459B6809DA4}">
      <dgm:prSet phldrT="[Text]" custT="1"/>
      <dgm:spPr/>
      <dgm:t>
        <a:bodyPr/>
        <a:lstStyle/>
        <a:p>
          <a:pPr algn="ctr"/>
          <a:r>
            <a:rPr lang="en-IN" sz="1600" dirty="0">
              <a:latin typeface="Arial" panose="020B0604020202020204" pitchFamily="34" charset="0"/>
              <a:cs typeface="Arial" panose="020B0604020202020204" pitchFamily="34" charset="0"/>
            </a:rPr>
            <a:t>Add widgets</a:t>
          </a:r>
        </a:p>
      </dgm:t>
    </dgm:pt>
    <dgm:pt modelId="{358988B4-DF9F-48E6-85D2-BB35B2C3551A}" type="parTrans" cxnId="{F1915978-E4DA-49FA-A68D-2B3BB1C9E5D5}">
      <dgm:prSet/>
      <dgm:spPr/>
      <dgm:t>
        <a:bodyPr/>
        <a:lstStyle/>
        <a:p>
          <a:pPr algn="ctr"/>
          <a:endParaRPr lang="en-IN"/>
        </a:p>
      </dgm:t>
    </dgm:pt>
    <dgm:pt modelId="{7D510793-BEA7-4F50-A413-C8E419D02574}" type="sibTrans" cxnId="{F1915978-E4DA-49FA-A68D-2B3BB1C9E5D5}">
      <dgm:prSet/>
      <dgm:spPr/>
      <dgm:t>
        <a:bodyPr/>
        <a:lstStyle/>
        <a:p>
          <a:pPr algn="ctr"/>
          <a:endParaRPr lang="en-IN"/>
        </a:p>
      </dgm:t>
    </dgm:pt>
    <dgm:pt modelId="{90D646D0-C27D-4106-98F0-BCB45C735257}">
      <dgm:prSet phldrT="[Text]" custT="1"/>
      <dgm:spPr/>
      <dgm:t>
        <a:bodyPr/>
        <a:lstStyle/>
        <a:p>
          <a:pPr algn="ctr"/>
          <a:r>
            <a:rPr lang="en-IN" sz="1600" dirty="0">
              <a:latin typeface="Arial" panose="020B0604020202020204" pitchFamily="34" charset="0"/>
              <a:cs typeface="Arial" panose="020B0604020202020204" pitchFamily="34" charset="0"/>
            </a:rPr>
            <a:t>Enter the main loop</a:t>
          </a:r>
        </a:p>
      </dgm:t>
    </dgm:pt>
    <dgm:pt modelId="{25D3D4ED-A4F2-491F-9018-37C50F5F4E7D}" type="parTrans" cxnId="{7CB3626C-3AED-435B-82AE-67F5FB63B0B0}">
      <dgm:prSet/>
      <dgm:spPr/>
      <dgm:t>
        <a:bodyPr/>
        <a:lstStyle/>
        <a:p>
          <a:pPr algn="ctr"/>
          <a:endParaRPr lang="en-IN"/>
        </a:p>
      </dgm:t>
    </dgm:pt>
    <dgm:pt modelId="{6D9B418F-8E3C-4C8E-8C9C-161733CB8300}" type="sibTrans" cxnId="{7CB3626C-3AED-435B-82AE-67F5FB63B0B0}">
      <dgm:prSet/>
      <dgm:spPr/>
      <dgm:t>
        <a:bodyPr/>
        <a:lstStyle/>
        <a:p>
          <a:pPr algn="ctr"/>
          <a:endParaRPr lang="en-IN"/>
        </a:p>
      </dgm:t>
    </dgm:pt>
    <dgm:pt modelId="{B2C44A6B-A1A1-4F6E-8FA0-A2829ABBAE94}" type="pres">
      <dgm:prSet presAssocID="{100DC697-D8BB-4EE9-AECE-AABAC14E22FC}" presName="Name0" presStyleCnt="0">
        <dgm:presLayoutVars>
          <dgm:dir/>
          <dgm:resizeHandles val="exact"/>
        </dgm:presLayoutVars>
      </dgm:prSet>
      <dgm:spPr/>
    </dgm:pt>
    <dgm:pt modelId="{DD70262E-1A00-41CA-B257-03E141FB501E}" type="pres">
      <dgm:prSet presAssocID="{A442D3CB-F851-4DF6-8EC8-E472AF7DD0EA}" presName="node" presStyleLbl="node1" presStyleIdx="0" presStyleCnt="4">
        <dgm:presLayoutVars>
          <dgm:bulletEnabled val="1"/>
        </dgm:presLayoutVars>
      </dgm:prSet>
      <dgm:spPr/>
    </dgm:pt>
    <dgm:pt modelId="{19B42C1F-BC7B-4D3F-B6E4-FCAB2F89CB66}" type="pres">
      <dgm:prSet presAssocID="{2A5F3716-344A-44F4-ACD8-937D5E60AD21}" presName="sibTrans" presStyleLbl="sibTrans1D1" presStyleIdx="0" presStyleCnt="3"/>
      <dgm:spPr/>
    </dgm:pt>
    <dgm:pt modelId="{993B51DF-393A-49C2-A9AB-83D5C8B78D41}" type="pres">
      <dgm:prSet presAssocID="{2A5F3716-344A-44F4-ACD8-937D5E60AD21}" presName="connectorText" presStyleLbl="sibTrans1D1" presStyleIdx="0" presStyleCnt="3"/>
      <dgm:spPr/>
    </dgm:pt>
    <dgm:pt modelId="{31135EA0-0012-4B61-8C18-76EB37F39D29}" type="pres">
      <dgm:prSet presAssocID="{9A4A9EC9-7A9A-4C0E-8023-87BA3C5D55DC}" presName="node" presStyleLbl="node1" presStyleIdx="1" presStyleCnt="4">
        <dgm:presLayoutVars>
          <dgm:bulletEnabled val="1"/>
        </dgm:presLayoutVars>
      </dgm:prSet>
      <dgm:spPr/>
    </dgm:pt>
    <dgm:pt modelId="{CFEB892E-07F4-48FC-B1A3-472518F92151}" type="pres">
      <dgm:prSet presAssocID="{0AC46177-0CBA-4845-AA4C-C5A789EE0FD1}" presName="sibTrans" presStyleLbl="sibTrans1D1" presStyleIdx="1" presStyleCnt="3"/>
      <dgm:spPr/>
    </dgm:pt>
    <dgm:pt modelId="{3E89D178-D0AF-477D-89E8-21706587DD0D}" type="pres">
      <dgm:prSet presAssocID="{0AC46177-0CBA-4845-AA4C-C5A789EE0FD1}" presName="connectorText" presStyleLbl="sibTrans1D1" presStyleIdx="1" presStyleCnt="3"/>
      <dgm:spPr/>
    </dgm:pt>
    <dgm:pt modelId="{CF64FA2F-4BEE-4E64-8B8B-BB6EE19FE861}" type="pres">
      <dgm:prSet presAssocID="{07ABC105-6815-4D51-9E08-3459B6809DA4}" presName="node" presStyleLbl="node1" presStyleIdx="2" presStyleCnt="4">
        <dgm:presLayoutVars>
          <dgm:bulletEnabled val="1"/>
        </dgm:presLayoutVars>
      </dgm:prSet>
      <dgm:spPr/>
    </dgm:pt>
    <dgm:pt modelId="{B9BD9A42-1BD4-434B-B692-A7E93C53382E}" type="pres">
      <dgm:prSet presAssocID="{7D510793-BEA7-4F50-A413-C8E419D02574}" presName="sibTrans" presStyleLbl="sibTrans1D1" presStyleIdx="2" presStyleCnt="3"/>
      <dgm:spPr/>
    </dgm:pt>
    <dgm:pt modelId="{206CA230-ACF4-4135-B84F-E2D25F59D9B5}" type="pres">
      <dgm:prSet presAssocID="{7D510793-BEA7-4F50-A413-C8E419D02574}" presName="connectorText" presStyleLbl="sibTrans1D1" presStyleIdx="2" presStyleCnt="3"/>
      <dgm:spPr/>
    </dgm:pt>
    <dgm:pt modelId="{3BDDF918-B6A5-4984-9ED6-4863EC26A404}" type="pres">
      <dgm:prSet presAssocID="{90D646D0-C27D-4106-98F0-BCB45C735257}" presName="node" presStyleLbl="node1" presStyleIdx="3" presStyleCnt="4">
        <dgm:presLayoutVars>
          <dgm:bulletEnabled val="1"/>
        </dgm:presLayoutVars>
      </dgm:prSet>
      <dgm:spPr/>
    </dgm:pt>
  </dgm:ptLst>
  <dgm:cxnLst>
    <dgm:cxn modelId="{94503702-CE51-4B30-ACA6-05DF36657DE2}" type="presOf" srcId="{7D510793-BEA7-4F50-A413-C8E419D02574}" destId="{B9BD9A42-1BD4-434B-B692-A7E93C53382E}" srcOrd="0" destOrd="0" presId="urn:microsoft.com/office/officeart/2005/8/layout/bProcess3"/>
    <dgm:cxn modelId="{2A4C9205-D5B6-4173-B00A-ED97ED7937E6}" type="presOf" srcId="{7D510793-BEA7-4F50-A413-C8E419D02574}" destId="{206CA230-ACF4-4135-B84F-E2D25F59D9B5}" srcOrd="1" destOrd="0" presId="urn:microsoft.com/office/officeart/2005/8/layout/bProcess3"/>
    <dgm:cxn modelId="{D18B280E-6872-40FC-8840-1990025CD144}" type="presOf" srcId="{9A4A9EC9-7A9A-4C0E-8023-87BA3C5D55DC}" destId="{31135EA0-0012-4B61-8C18-76EB37F39D29}" srcOrd="0" destOrd="0" presId="urn:microsoft.com/office/officeart/2005/8/layout/bProcess3"/>
    <dgm:cxn modelId="{6687351E-7A17-40DE-971C-1B0B8BE4841F}" type="presOf" srcId="{A442D3CB-F851-4DF6-8EC8-E472AF7DD0EA}" destId="{DD70262E-1A00-41CA-B257-03E141FB501E}" srcOrd="0" destOrd="0" presId="urn:microsoft.com/office/officeart/2005/8/layout/bProcess3"/>
    <dgm:cxn modelId="{5447D221-CB3A-4DB1-BF94-2540AE7F6153}" type="presOf" srcId="{90D646D0-C27D-4106-98F0-BCB45C735257}" destId="{3BDDF918-B6A5-4984-9ED6-4863EC26A404}" srcOrd="0" destOrd="0" presId="urn:microsoft.com/office/officeart/2005/8/layout/bProcess3"/>
    <dgm:cxn modelId="{9AFE0634-A949-4E94-82D7-9E518D7E8CAD}" type="presOf" srcId="{0AC46177-0CBA-4845-AA4C-C5A789EE0FD1}" destId="{CFEB892E-07F4-48FC-B1A3-472518F92151}" srcOrd="0" destOrd="0" presId="urn:microsoft.com/office/officeart/2005/8/layout/bProcess3"/>
    <dgm:cxn modelId="{41C1463C-A269-4812-8DFE-158528B56758}" srcId="{100DC697-D8BB-4EE9-AECE-AABAC14E22FC}" destId="{A442D3CB-F851-4DF6-8EC8-E472AF7DD0EA}" srcOrd="0" destOrd="0" parTransId="{9904CD88-0E3A-4C30-9958-7D83DAE37914}" sibTransId="{2A5F3716-344A-44F4-ACD8-937D5E60AD21}"/>
    <dgm:cxn modelId="{7897E941-8FF2-45DE-BE3E-DD09E28E145B}" type="presOf" srcId="{2A5F3716-344A-44F4-ACD8-937D5E60AD21}" destId="{993B51DF-393A-49C2-A9AB-83D5C8B78D41}" srcOrd="1" destOrd="0" presId="urn:microsoft.com/office/officeart/2005/8/layout/bProcess3"/>
    <dgm:cxn modelId="{019F9F6B-0ECE-4201-A300-8D26A1920401}" type="presOf" srcId="{07ABC105-6815-4D51-9E08-3459B6809DA4}" destId="{CF64FA2F-4BEE-4E64-8B8B-BB6EE19FE861}" srcOrd="0" destOrd="0" presId="urn:microsoft.com/office/officeart/2005/8/layout/bProcess3"/>
    <dgm:cxn modelId="{7CB3626C-3AED-435B-82AE-67F5FB63B0B0}" srcId="{100DC697-D8BB-4EE9-AECE-AABAC14E22FC}" destId="{90D646D0-C27D-4106-98F0-BCB45C735257}" srcOrd="3" destOrd="0" parTransId="{25D3D4ED-A4F2-491F-9018-37C50F5F4E7D}" sibTransId="{6D9B418F-8E3C-4C8E-8C9C-161733CB8300}"/>
    <dgm:cxn modelId="{F1915978-E4DA-49FA-A68D-2B3BB1C9E5D5}" srcId="{100DC697-D8BB-4EE9-AECE-AABAC14E22FC}" destId="{07ABC105-6815-4D51-9E08-3459B6809DA4}" srcOrd="2" destOrd="0" parTransId="{358988B4-DF9F-48E6-85D2-BB35B2C3551A}" sibTransId="{7D510793-BEA7-4F50-A413-C8E419D02574}"/>
    <dgm:cxn modelId="{41CC838F-F001-412B-B59D-76896341DF0F}" type="presOf" srcId="{2A5F3716-344A-44F4-ACD8-937D5E60AD21}" destId="{19B42C1F-BC7B-4D3F-B6E4-FCAB2F89CB66}" srcOrd="0" destOrd="0" presId="urn:microsoft.com/office/officeart/2005/8/layout/bProcess3"/>
    <dgm:cxn modelId="{15FED590-523C-4A72-914B-79C22D6A08D3}" srcId="{100DC697-D8BB-4EE9-AECE-AABAC14E22FC}" destId="{9A4A9EC9-7A9A-4C0E-8023-87BA3C5D55DC}" srcOrd="1" destOrd="0" parTransId="{621450E4-1D6F-4D2B-81EF-2FD2B1FD14C9}" sibTransId="{0AC46177-0CBA-4845-AA4C-C5A789EE0FD1}"/>
    <dgm:cxn modelId="{681145A8-BD4D-40AA-A4BF-64992585F828}" type="presOf" srcId="{0AC46177-0CBA-4845-AA4C-C5A789EE0FD1}" destId="{3E89D178-D0AF-477D-89E8-21706587DD0D}" srcOrd="1" destOrd="0" presId="urn:microsoft.com/office/officeart/2005/8/layout/bProcess3"/>
    <dgm:cxn modelId="{2FD9F0F4-862D-4B95-819D-C24B2289B07C}" type="presOf" srcId="{100DC697-D8BB-4EE9-AECE-AABAC14E22FC}" destId="{B2C44A6B-A1A1-4F6E-8FA0-A2829ABBAE94}" srcOrd="0" destOrd="0" presId="urn:microsoft.com/office/officeart/2005/8/layout/bProcess3"/>
    <dgm:cxn modelId="{DE0CBE3F-F805-47B5-ADF9-DCB3BC77F1A1}" type="presParOf" srcId="{B2C44A6B-A1A1-4F6E-8FA0-A2829ABBAE94}" destId="{DD70262E-1A00-41CA-B257-03E141FB501E}" srcOrd="0" destOrd="0" presId="urn:microsoft.com/office/officeart/2005/8/layout/bProcess3"/>
    <dgm:cxn modelId="{C15A2E49-52C5-43F8-BD64-4EE776AD6E25}" type="presParOf" srcId="{B2C44A6B-A1A1-4F6E-8FA0-A2829ABBAE94}" destId="{19B42C1F-BC7B-4D3F-B6E4-FCAB2F89CB66}" srcOrd="1" destOrd="0" presId="urn:microsoft.com/office/officeart/2005/8/layout/bProcess3"/>
    <dgm:cxn modelId="{0A779B00-466B-40CB-979B-BDA0E890D109}" type="presParOf" srcId="{19B42C1F-BC7B-4D3F-B6E4-FCAB2F89CB66}" destId="{993B51DF-393A-49C2-A9AB-83D5C8B78D41}" srcOrd="0" destOrd="0" presId="urn:microsoft.com/office/officeart/2005/8/layout/bProcess3"/>
    <dgm:cxn modelId="{2A4A9920-1150-4A32-A404-9FD5F0B2532F}" type="presParOf" srcId="{B2C44A6B-A1A1-4F6E-8FA0-A2829ABBAE94}" destId="{31135EA0-0012-4B61-8C18-76EB37F39D29}" srcOrd="2" destOrd="0" presId="urn:microsoft.com/office/officeart/2005/8/layout/bProcess3"/>
    <dgm:cxn modelId="{F4F8A7F3-7B2B-4CF0-8914-4C7204EE89AC}" type="presParOf" srcId="{B2C44A6B-A1A1-4F6E-8FA0-A2829ABBAE94}" destId="{CFEB892E-07F4-48FC-B1A3-472518F92151}" srcOrd="3" destOrd="0" presId="urn:microsoft.com/office/officeart/2005/8/layout/bProcess3"/>
    <dgm:cxn modelId="{9E030AAF-B76A-4406-BD10-6AEF4F48156F}" type="presParOf" srcId="{CFEB892E-07F4-48FC-B1A3-472518F92151}" destId="{3E89D178-D0AF-477D-89E8-21706587DD0D}" srcOrd="0" destOrd="0" presId="urn:microsoft.com/office/officeart/2005/8/layout/bProcess3"/>
    <dgm:cxn modelId="{390A54FF-BEB4-401E-9BC1-0E364DB9DE2C}" type="presParOf" srcId="{B2C44A6B-A1A1-4F6E-8FA0-A2829ABBAE94}" destId="{CF64FA2F-4BEE-4E64-8B8B-BB6EE19FE861}" srcOrd="4" destOrd="0" presId="urn:microsoft.com/office/officeart/2005/8/layout/bProcess3"/>
    <dgm:cxn modelId="{4A2E6292-8DC2-4AA5-A442-454584B8241F}" type="presParOf" srcId="{B2C44A6B-A1A1-4F6E-8FA0-A2829ABBAE94}" destId="{B9BD9A42-1BD4-434B-B692-A7E93C53382E}" srcOrd="5" destOrd="0" presId="urn:microsoft.com/office/officeart/2005/8/layout/bProcess3"/>
    <dgm:cxn modelId="{0BE5A41E-08C4-4E7B-B1CE-7102D82D201C}" type="presParOf" srcId="{B9BD9A42-1BD4-434B-B692-A7E93C53382E}" destId="{206CA230-ACF4-4135-B84F-E2D25F59D9B5}" srcOrd="0" destOrd="0" presId="urn:microsoft.com/office/officeart/2005/8/layout/bProcess3"/>
    <dgm:cxn modelId="{94AE78A9-F3DC-4DEC-9EF3-9842957BA04B}" type="presParOf" srcId="{B2C44A6B-A1A1-4F6E-8FA0-A2829ABBAE94}" destId="{3BDDF918-B6A5-4984-9ED6-4863EC26A404}" srcOrd="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42C1F-BC7B-4D3F-B6E4-FCAB2F89CB66}">
      <dsp:nvSpPr>
        <dsp:cNvPr id="0" name=""/>
        <dsp:cNvSpPr/>
      </dsp:nvSpPr>
      <dsp:spPr>
        <a:xfrm>
          <a:off x="2209153" y="1294950"/>
          <a:ext cx="477445" cy="91440"/>
        </a:xfrm>
        <a:custGeom>
          <a:avLst/>
          <a:gdLst/>
          <a:ahLst/>
          <a:cxnLst/>
          <a:rect l="0" t="0" r="0" b="0"/>
          <a:pathLst>
            <a:path>
              <a:moveTo>
                <a:pt x="0" y="45720"/>
              </a:moveTo>
              <a:lnTo>
                <a:pt x="477445"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35175" y="1338130"/>
        <a:ext cx="25402" cy="5080"/>
      </dsp:txXfrm>
    </dsp:sp>
    <dsp:sp modelId="{DD70262E-1A00-41CA-B257-03E141FB501E}">
      <dsp:nvSpPr>
        <dsp:cNvPr id="0" name=""/>
        <dsp:cNvSpPr/>
      </dsp:nvSpPr>
      <dsp:spPr>
        <a:xfrm>
          <a:off x="2062" y="678003"/>
          <a:ext cx="2208891" cy="132533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Import the Tkinter module</a:t>
          </a:r>
        </a:p>
      </dsp:txBody>
      <dsp:txXfrm>
        <a:off x="2062" y="678003"/>
        <a:ext cx="2208891" cy="1325334"/>
      </dsp:txXfrm>
    </dsp:sp>
    <dsp:sp modelId="{CFEB892E-07F4-48FC-B1A3-472518F92151}">
      <dsp:nvSpPr>
        <dsp:cNvPr id="0" name=""/>
        <dsp:cNvSpPr/>
      </dsp:nvSpPr>
      <dsp:spPr>
        <a:xfrm>
          <a:off x="4926090" y="1294950"/>
          <a:ext cx="477445" cy="91440"/>
        </a:xfrm>
        <a:custGeom>
          <a:avLst/>
          <a:gdLst/>
          <a:ahLst/>
          <a:cxnLst/>
          <a:rect l="0" t="0" r="0" b="0"/>
          <a:pathLst>
            <a:path>
              <a:moveTo>
                <a:pt x="0" y="45720"/>
              </a:moveTo>
              <a:lnTo>
                <a:pt x="477445"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152111" y="1338130"/>
        <a:ext cx="25402" cy="5080"/>
      </dsp:txXfrm>
    </dsp:sp>
    <dsp:sp modelId="{31135EA0-0012-4B61-8C18-76EB37F39D29}">
      <dsp:nvSpPr>
        <dsp:cNvPr id="0" name=""/>
        <dsp:cNvSpPr/>
      </dsp:nvSpPr>
      <dsp:spPr>
        <a:xfrm>
          <a:off x="2718998" y="678003"/>
          <a:ext cx="2208891" cy="1325334"/>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Create the GUI application main window</a:t>
          </a:r>
        </a:p>
      </dsp:txBody>
      <dsp:txXfrm>
        <a:off x="2718998" y="678003"/>
        <a:ext cx="2208891" cy="1325334"/>
      </dsp:txXfrm>
    </dsp:sp>
    <dsp:sp modelId="{B9BD9A42-1BD4-434B-B692-A7E93C53382E}">
      <dsp:nvSpPr>
        <dsp:cNvPr id="0" name=""/>
        <dsp:cNvSpPr/>
      </dsp:nvSpPr>
      <dsp:spPr>
        <a:xfrm>
          <a:off x="7643027" y="1294950"/>
          <a:ext cx="477445" cy="91440"/>
        </a:xfrm>
        <a:custGeom>
          <a:avLst/>
          <a:gdLst/>
          <a:ahLst/>
          <a:cxnLst/>
          <a:rect l="0" t="0" r="0" b="0"/>
          <a:pathLst>
            <a:path>
              <a:moveTo>
                <a:pt x="0" y="45720"/>
              </a:moveTo>
              <a:lnTo>
                <a:pt x="477445"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869048" y="1338130"/>
        <a:ext cx="25402" cy="5080"/>
      </dsp:txXfrm>
    </dsp:sp>
    <dsp:sp modelId="{CF64FA2F-4BEE-4E64-8B8B-BB6EE19FE861}">
      <dsp:nvSpPr>
        <dsp:cNvPr id="0" name=""/>
        <dsp:cNvSpPr/>
      </dsp:nvSpPr>
      <dsp:spPr>
        <a:xfrm>
          <a:off x="5435935" y="678003"/>
          <a:ext cx="2208891" cy="1325334"/>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Add widgets</a:t>
          </a:r>
        </a:p>
      </dsp:txBody>
      <dsp:txXfrm>
        <a:off x="5435935" y="678003"/>
        <a:ext cx="2208891" cy="1325334"/>
      </dsp:txXfrm>
    </dsp:sp>
    <dsp:sp modelId="{3BDDF918-B6A5-4984-9ED6-4863EC26A404}">
      <dsp:nvSpPr>
        <dsp:cNvPr id="0" name=""/>
        <dsp:cNvSpPr/>
      </dsp:nvSpPr>
      <dsp:spPr>
        <a:xfrm>
          <a:off x="8152872" y="678003"/>
          <a:ext cx="2208891" cy="132533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Arial" panose="020B0604020202020204" pitchFamily="34" charset="0"/>
              <a:cs typeface="Arial" panose="020B0604020202020204" pitchFamily="34" charset="0"/>
            </a:rPr>
            <a:t>Enter the main loop</a:t>
          </a:r>
        </a:p>
      </dsp:txBody>
      <dsp:txXfrm>
        <a:off x="8152872" y="678003"/>
        <a:ext cx="2208891" cy="132533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CB3A4-AFAC-420E-920A-9DE471F4E0DC}" type="datetimeFigureOut">
              <a:rPr lang="en-IN" smtClean="0"/>
              <a:t>31-08-2024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D6532-557C-4B9B-950A-562E58F71C26}" type="slidenum">
              <a:rPr lang="en-IN" smtClean="0"/>
              <a:t>‹#›</a:t>
            </a:fld>
            <a:endParaRPr lang="en-IN"/>
          </a:p>
        </p:txBody>
      </p:sp>
    </p:spTree>
    <p:extLst>
      <p:ext uri="{BB962C8B-B14F-4D97-AF65-F5344CB8AC3E}">
        <p14:creationId xmlns:p14="http://schemas.microsoft.com/office/powerpoint/2010/main" val="872598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21EE2A-24DD-47D0-B3A8-5F53E05060A4}" type="datetime1">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272243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881C3B-A793-44BA-9515-4C17CC5854DB}" type="datetime1">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76104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1A21C9-6171-47CA-87AE-240568FFD6C6}" type="datetime1">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3442658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2FD1A3-C80A-49CF-9254-3EC94AF1481C}" type="datetime1">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0BDBE-44EE-42A1-AD72-ABFFD9D19BF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57029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F33D80-7C16-4BDC-8B03-597DB28BD86E}" type="datetime1">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326987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F85A7-F298-4962-9FC1-72CBB138F796}" type="datetime1">
              <a:rPr lang="en-IN" smtClean="0"/>
              <a:t>31-08-2024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1689028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B82824-0D7D-4889-AC3D-0F014784EA03}" type="datetime1">
              <a:rPr lang="en-IN" smtClean="0"/>
              <a:t>31-08-2024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1793705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847B81-BE06-4A38-896F-0E6DEB15B84B}" type="datetime1">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88404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5D135A-4092-4251-AB16-CD41B603B5A4}" type="datetime1">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341272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5376F-F926-4035-A901-836144EC54DE}" type="datetime1">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920264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DFBA4A-DAB5-4F35-99A0-AB4147386F63}" type="datetime1">
              <a:rPr lang="en-IN" smtClean="0"/>
              <a:t>31-08-2024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5473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299662-66B1-49FE-A441-C4A3395344D1}" type="datetime1">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2129019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EEC2A3-DE59-4681-ADDE-6F33A8DC49D8}" type="datetime1">
              <a:rPr lang="en-IN" smtClean="0"/>
              <a:t>31-08-2024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349043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7BF152-87DF-4CE7-90C6-219E5EAA078A}" type="datetime1">
              <a:rPr lang="en-IN" smtClean="0"/>
              <a:t>31-08-2024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420320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F785C2E-6F6C-4615-86F5-BE275B0EEC95}" type="datetime1">
              <a:rPr lang="en-IN" smtClean="0"/>
              <a:t>31-08-2024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657605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71354-E7C0-4883-8734-3FE19F50BDD6}" type="datetime1">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2558564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E2751E-E134-4DA7-93CB-7801E81DEE8B}" type="datetime1">
              <a:rPr lang="en-IN" smtClean="0"/>
              <a:t>31-08-2024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60BDBE-44EE-42A1-AD72-ABFFD9D19BF9}" type="slidenum">
              <a:rPr lang="en-IN" smtClean="0"/>
              <a:t>‹#›</a:t>
            </a:fld>
            <a:endParaRPr lang="en-IN"/>
          </a:p>
        </p:txBody>
      </p:sp>
    </p:spTree>
    <p:extLst>
      <p:ext uri="{BB962C8B-B14F-4D97-AF65-F5344CB8AC3E}">
        <p14:creationId xmlns:p14="http://schemas.microsoft.com/office/powerpoint/2010/main" val="599878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B3ADD11-589D-44EC-A403-BB35035AB1DD}" type="datetime1">
              <a:rPr lang="en-IN" smtClean="0"/>
              <a:t>31-08-2024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860BDBE-44EE-42A1-AD72-ABFFD9D19BF9}" type="slidenum">
              <a:rPr lang="en-IN" smtClean="0"/>
              <a:t>‹#›</a:t>
            </a:fld>
            <a:endParaRPr lang="en-IN"/>
          </a:p>
        </p:txBody>
      </p:sp>
    </p:spTree>
    <p:extLst>
      <p:ext uri="{BB962C8B-B14F-4D97-AF65-F5344CB8AC3E}">
        <p14:creationId xmlns:p14="http://schemas.microsoft.com/office/powerpoint/2010/main" val="252047275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460C-AA67-DC02-B434-4881CB9C3332}"/>
              </a:ext>
            </a:extLst>
          </p:cNvPr>
          <p:cNvSpPr>
            <a:spLocks noGrp="1"/>
          </p:cNvSpPr>
          <p:nvPr>
            <p:ph type="ctrTitle"/>
          </p:nvPr>
        </p:nvSpPr>
        <p:spPr>
          <a:xfrm>
            <a:off x="1524000" y="1020932"/>
            <a:ext cx="9144000" cy="2489031"/>
          </a:xfrm>
        </p:spPr>
        <p:txBody>
          <a:bodyPr>
            <a:normAutofit/>
          </a:bodyPr>
          <a:lstStyle/>
          <a:p>
            <a:r>
              <a:rPr lang="en-IN" sz="3600" dirty="0"/>
              <a:t>Scientific  calculator using of </a:t>
            </a:r>
            <a:r>
              <a:rPr lang="en-IN" sz="3600" b="1" i="1" dirty="0"/>
              <a:t>GUI</a:t>
            </a:r>
            <a:r>
              <a:rPr lang="en-IN" sz="3600" dirty="0"/>
              <a:t>  Tkinter library of  python</a:t>
            </a:r>
          </a:p>
        </p:txBody>
      </p:sp>
      <p:sp>
        <p:nvSpPr>
          <p:cNvPr id="3" name="Subtitle 2">
            <a:extLst>
              <a:ext uri="{FF2B5EF4-FFF2-40B4-BE49-F238E27FC236}">
                <a16:creationId xmlns:a16="http://schemas.microsoft.com/office/drawing/2014/main" id="{DA4358C0-11E3-EFA6-EA81-2F83A5EA0DD1}"/>
              </a:ext>
            </a:extLst>
          </p:cNvPr>
          <p:cNvSpPr>
            <a:spLocks noGrp="1"/>
          </p:cNvSpPr>
          <p:nvPr>
            <p:ph type="subTitle" idx="1"/>
          </p:nvPr>
        </p:nvSpPr>
        <p:spPr>
          <a:xfrm>
            <a:off x="1524000" y="3655304"/>
            <a:ext cx="9144000" cy="1655762"/>
          </a:xfrm>
        </p:spPr>
        <p:txBody>
          <a:bodyPr/>
          <a:lstStyle/>
          <a:p>
            <a:r>
              <a:rPr lang="en-IN" dirty="0">
                <a:solidFill>
                  <a:schemeClr val="accent1">
                    <a:lumMod val="50000"/>
                  </a:schemeClr>
                </a:solidFill>
              </a:rPr>
              <a:t>Present by : </a:t>
            </a:r>
            <a:r>
              <a:rPr lang="en-IN" b="1" dirty="0">
                <a:solidFill>
                  <a:schemeClr val="accent1">
                    <a:lumMod val="50000"/>
                  </a:schemeClr>
                </a:solidFill>
              </a:rPr>
              <a:t>Rahul Makwana</a:t>
            </a:r>
          </a:p>
        </p:txBody>
      </p:sp>
    </p:spTree>
    <p:extLst>
      <p:ext uri="{BB962C8B-B14F-4D97-AF65-F5344CB8AC3E}">
        <p14:creationId xmlns:p14="http://schemas.microsoft.com/office/powerpoint/2010/main" val="876903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D5FC-2F91-FACC-20DF-0E74EB9554E2}"/>
              </a:ext>
            </a:extLst>
          </p:cNvPr>
          <p:cNvSpPr>
            <a:spLocks noGrp="1"/>
          </p:cNvSpPr>
          <p:nvPr>
            <p:ph type="title"/>
          </p:nvPr>
        </p:nvSpPr>
        <p:spPr>
          <a:effectLst>
            <a:outerShdw blurRad="50800" dist="38100" dir="2700000" algn="tl" rotWithShape="0">
              <a:prstClr val="black">
                <a:alpha val="40000"/>
              </a:prstClr>
            </a:outerShdw>
          </a:effectLst>
        </p:spPr>
        <p:txBody>
          <a:bodyPr/>
          <a:lstStyle/>
          <a:p>
            <a:pPr algn="l"/>
            <a:r>
              <a:rPr lang="en-IN" i="1" dirty="0"/>
              <a:t>Conclusion </a:t>
            </a:r>
          </a:p>
        </p:txBody>
      </p:sp>
      <p:sp>
        <p:nvSpPr>
          <p:cNvPr id="3" name="Content Placeholder 2">
            <a:extLst>
              <a:ext uri="{FF2B5EF4-FFF2-40B4-BE49-F238E27FC236}">
                <a16:creationId xmlns:a16="http://schemas.microsoft.com/office/drawing/2014/main" id="{87A1BB46-7837-6B79-F6B9-747365BA6D44}"/>
              </a:ext>
            </a:extLst>
          </p:cNvPr>
          <p:cNvSpPr>
            <a:spLocks noGrp="1"/>
          </p:cNvSpPr>
          <p:nvPr>
            <p:ph sz="quarter" idx="13"/>
          </p:nvPr>
        </p:nvSpPr>
        <p:spPr/>
        <p:txBody>
          <a:bodyPr>
            <a:normAutofit fontScale="92500" lnSpcReduction="20000"/>
          </a:bodyPr>
          <a:lstStyle/>
          <a:p>
            <a:pPr>
              <a:lnSpc>
                <a:spcPct val="160000"/>
              </a:lnSpc>
              <a:buFont typeface="Wingdings" panose="05000000000000000000" pitchFamily="2" charset="2"/>
              <a:buChar char="Ø"/>
            </a:pPr>
            <a:r>
              <a:rPr lang="en-IN" cap="none" dirty="0">
                <a:latin typeface="Arial" panose="020B0604020202020204" pitchFamily="34" charset="0"/>
                <a:cs typeface="Arial" panose="020B0604020202020204" pitchFamily="34" charset="0"/>
              </a:rPr>
              <a:t> The proposed system is error free. The concept of python language are implemented   into the system. As, the usage of python tkinter as the GUI provided various controls, such as buttons ,labels , and text boxes to build a user friendly application. </a:t>
            </a:r>
          </a:p>
          <a:p>
            <a:pPr>
              <a:lnSpc>
                <a:spcPct val="160000"/>
              </a:lnSpc>
              <a:buFont typeface="Wingdings" panose="05000000000000000000" pitchFamily="2" charset="2"/>
              <a:buChar char="Ø"/>
            </a:pPr>
            <a:r>
              <a:rPr lang="en-IN" cap="none" dirty="0">
                <a:latin typeface="Arial" panose="020B0604020202020204" pitchFamily="34" charset="0"/>
                <a:cs typeface="Arial" panose="020B0604020202020204" pitchFamily="34" charset="0"/>
              </a:rPr>
              <a:t> Scientific calculator use in daily life and solve the problem by using it.</a:t>
            </a:r>
          </a:p>
          <a:p>
            <a:pPr>
              <a:lnSpc>
                <a:spcPct val="160000"/>
              </a:lnSpc>
              <a:buFont typeface="Wingdings" panose="05000000000000000000" pitchFamily="2" charset="2"/>
              <a:buChar char="Ø"/>
            </a:pPr>
            <a:r>
              <a:rPr lang="en-IN" cap="none" dirty="0">
                <a:latin typeface="Arial" panose="020B0604020202020204" pitchFamily="34" charset="0"/>
                <a:cs typeface="Arial" panose="020B0604020202020204" pitchFamily="34" charset="0"/>
              </a:rPr>
              <a:t> I am learn about this project how to use of tkinter library of python in GUI applications and     how to work it and applied function.</a:t>
            </a:r>
          </a:p>
          <a:p>
            <a:pPr marL="0" indent="0">
              <a:lnSpc>
                <a:spcPct val="160000"/>
              </a:lnSpc>
              <a:buNone/>
            </a:pPr>
            <a:r>
              <a:rPr lang="en-IN" cap="none" dirty="0">
                <a:latin typeface="Arial" panose="020B0604020202020204" pitchFamily="34" charset="0"/>
                <a:cs typeface="Arial" panose="020B0604020202020204" pitchFamily="34" charset="0"/>
              </a:rPr>
              <a:t> </a:t>
            </a:r>
          </a:p>
          <a:p>
            <a:pPr>
              <a:lnSpc>
                <a:spcPct val="150000"/>
              </a:lnSpc>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126021ED-AA6F-839A-D875-3DA97A5E52EF}"/>
              </a:ext>
            </a:extLst>
          </p:cNvPr>
          <p:cNvCxnSpPr>
            <a:cxnSpLocks/>
          </p:cNvCxnSpPr>
          <p:nvPr/>
        </p:nvCxnSpPr>
        <p:spPr>
          <a:xfrm>
            <a:off x="651101" y="2004765"/>
            <a:ext cx="10889798" cy="0"/>
          </a:xfrm>
          <a:prstGeom prst="line">
            <a:avLst/>
          </a:prstGeom>
          <a:ln w="19050">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677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B320-EE42-1E67-B918-6081A201E658}"/>
              </a:ext>
            </a:extLst>
          </p:cNvPr>
          <p:cNvSpPr>
            <a:spLocks noGrp="1"/>
          </p:cNvSpPr>
          <p:nvPr>
            <p:ph type="title"/>
          </p:nvPr>
        </p:nvSpPr>
        <p:spPr>
          <a:xfrm>
            <a:off x="1142375" y="673381"/>
            <a:ext cx="10364451" cy="1596177"/>
          </a:xfrm>
          <a:effectLst>
            <a:outerShdw blurRad="50800" dist="38100" dir="2700000" algn="tl" rotWithShape="0">
              <a:prstClr val="black">
                <a:alpha val="40000"/>
              </a:prstClr>
            </a:outerShdw>
          </a:effectLst>
        </p:spPr>
        <p:txBody>
          <a:bodyPr/>
          <a:lstStyle/>
          <a:p>
            <a:pPr algn="l"/>
            <a:r>
              <a:rPr lang="en-IN" i="1" dirty="0"/>
              <a:t>Introduction </a:t>
            </a:r>
          </a:p>
        </p:txBody>
      </p:sp>
      <p:sp>
        <p:nvSpPr>
          <p:cNvPr id="3" name="Content Placeholder 2">
            <a:extLst>
              <a:ext uri="{FF2B5EF4-FFF2-40B4-BE49-F238E27FC236}">
                <a16:creationId xmlns:a16="http://schemas.microsoft.com/office/drawing/2014/main" id="{5E7AADFD-CD2F-91C9-3A32-3B8A74B9E57C}"/>
              </a:ext>
            </a:extLst>
          </p:cNvPr>
          <p:cNvSpPr>
            <a:spLocks noGrp="1"/>
          </p:cNvSpPr>
          <p:nvPr>
            <p:ph sz="quarter" idx="13"/>
          </p:nvPr>
        </p:nvSpPr>
        <p:spPr>
          <a:xfrm>
            <a:off x="996696" y="2367092"/>
            <a:ext cx="10280904" cy="3424107"/>
          </a:xfrm>
        </p:spPr>
        <p:txBody>
          <a:bodyPr>
            <a:normAutofit/>
          </a:bodyPr>
          <a:lstStyle/>
          <a:p>
            <a:pPr>
              <a:lnSpc>
                <a:spcPct val="100000"/>
              </a:lnSpc>
              <a:buFont typeface="Wingdings" panose="05000000000000000000" pitchFamily="2" charset="2"/>
              <a:buChar char="Ø"/>
            </a:pPr>
            <a:r>
              <a:rPr lang="en-IN" dirty="0"/>
              <a:t> </a:t>
            </a:r>
            <a:r>
              <a:rPr lang="en-IN" cap="none" dirty="0">
                <a:latin typeface="Arial" panose="020B0604020202020204" pitchFamily="34" charset="0"/>
                <a:cs typeface="Arial" panose="020B0604020202020204" pitchFamily="34" charset="0"/>
              </a:rPr>
              <a:t>A scientific calculator is a calculator designed to calculate mathematics problems.</a:t>
            </a:r>
          </a:p>
          <a:p>
            <a:pPr>
              <a:lnSpc>
                <a:spcPct val="100000"/>
              </a:lnSpc>
              <a:buFont typeface="Wingdings" panose="05000000000000000000" pitchFamily="2" charset="2"/>
              <a:buChar char="Ø"/>
            </a:pPr>
            <a:r>
              <a:rPr lang="en-IN" cap="none" dirty="0">
                <a:latin typeface="Arial" panose="020B0604020202020204" pitchFamily="34" charset="0"/>
                <a:cs typeface="Arial" panose="020B0604020202020204" pitchFamily="34" charset="0"/>
              </a:rPr>
              <a:t> Capabilities of scientific calculator include :  </a:t>
            </a:r>
          </a:p>
          <a:p>
            <a:pPr marL="0" indent="0">
              <a:lnSpc>
                <a:spcPct val="100000"/>
              </a:lnSpc>
              <a:buNone/>
            </a:pPr>
            <a:r>
              <a:rPr lang="en-IN" cap="none" dirty="0">
                <a:latin typeface="Arial" panose="020B0604020202020204" pitchFamily="34" charset="0"/>
                <a:cs typeface="Arial" panose="020B0604020202020204" pitchFamily="34" charset="0"/>
              </a:rPr>
              <a:t> </a:t>
            </a:r>
          </a:p>
          <a:p>
            <a:pPr>
              <a:buFont typeface="Wingdings" panose="05000000000000000000" pitchFamily="2" charset="2"/>
              <a:buChar char="§"/>
            </a:pPr>
            <a:r>
              <a:rPr lang="en-IN" cap="none" dirty="0">
                <a:latin typeface="Arial" panose="020B0604020202020204" pitchFamily="34" charset="0"/>
                <a:cs typeface="Arial" panose="020B0604020202020204" pitchFamily="34" charset="0"/>
              </a:rPr>
              <a:t>  Logarithmic fuctions, using  base 10</a:t>
            </a:r>
          </a:p>
          <a:p>
            <a:pPr>
              <a:buFont typeface="Wingdings" panose="05000000000000000000" pitchFamily="2" charset="2"/>
              <a:buChar char="§"/>
            </a:pPr>
            <a:r>
              <a:rPr lang="en-IN" cap="none" dirty="0">
                <a:latin typeface="Arial" panose="020B0604020202020204" pitchFamily="34" charset="0"/>
                <a:cs typeface="Arial" panose="020B0604020202020204" pitchFamily="34" charset="0"/>
              </a:rPr>
              <a:t>  Trigonometric fuctions</a:t>
            </a:r>
          </a:p>
          <a:p>
            <a:pPr>
              <a:buFont typeface="Wingdings" panose="05000000000000000000" pitchFamily="2" charset="2"/>
              <a:buChar char="§"/>
            </a:pPr>
            <a:r>
              <a:rPr lang="en-IN" cap="none" dirty="0">
                <a:latin typeface="Arial" panose="020B0604020202020204" pitchFamily="34" charset="0"/>
                <a:cs typeface="Arial" panose="020B0604020202020204" pitchFamily="34" charset="0"/>
              </a:rPr>
              <a:t>  Square root, cube root </a:t>
            </a:r>
          </a:p>
          <a:p>
            <a:pPr>
              <a:buFont typeface="Wingdings" panose="05000000000000000000" pitchFamily="2" charset="2"/>
              <a:buChar char="§"/>
            </a:pPr>
            <a:r>
              <a:rPr lang="en-IN" cap="none" dirty="0">
                <a:latin typeface="Arial" panose="020B0604020202020204" pitchFamily="34" charset="0"/>
                <a:cs typeface="Arial" panose="020B0604020202020204" pitchFamily="34" charset="0"/>
              </a:rPr>
              <a:t>  Some mathematics operations as addition , multiplication ,  divided by etc..                                                                                                                                         </a:t>
            </a:r>
            <a:endParaRPr lang="en-IN"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8C0CE411-A3BE-DD9C-CD3E-E0D6A9BAE73A}"/>
              </a:ext>
            </a:extLst>
          </p:cNvPr>
          <p:cNvCxnSpPr>
            <a:cxnSpLocks/>
          </p:cNvCxnSpPr>
          <p:nvPr/>
        </p:nvCxnSpPr>
        <p:spPr>
          <a:xfrm>
            <a:off x="996696" y="1961709"/>
            <a:ext cx="10440000" cy="0"/>
          </a:xfrm>
          <a:prstGeom prst="line">
            <a:avLst/>
          </a:prstGeom>
          <a:ln w="19050">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24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7A30-BF8B-D96A-44EB-4A07335E5B70}"/>
              </a:ext>
            </a:extLst>
          </p:cNvPr>
          <p:cNvSpPr>
            <a:spLocks noGrp="1"/>
          </p:cNvSpPr>
          <p:nvPr>
            <p:ph type="title"/>
          </p:nvPr>
        </p:nvSpPr>
        <p:spPr>
          <a:xfrm>
            <a:off x="913774" y="636272"/>
            <a:ext cx="10364451" cy="1596177"/>
          </a:xfrm>
          <a:effectLst>
            <a:outerShdw blurRad="50800" dist="38100" dir="2700000" algn="tl" rotWithShape="0">
              <a:prstClr val="black">
                <a:alpha val="40000"/>
              </a:prstClr>
            </a:outerShdw>
          </a:effectLst>
        </p:spPr>
        <p:txBody>
          <a:bodyPr/>
          <a:lstStyle/>
          <a:p>
            <a:pPr algn="l"/>
            <a:r>
              <a:rPr lang="en-IN" i="1" dirty="0"/>
              <a:t>About the project</a:t>
            </a:r>
          </a:p>
        </p:txBody>
      </p:sp>
      <p:sp>
        <p:nvSpPr>
          <p:cNvPr id="3" name="Content Placeholder 2">
            <a:extLst>
              <a:ext uri="{FF2B5EF4-FFF2-40B4-BE49-F238E27FC236}">
                <a16:creationId xmlns:a16="http://schemas.microsoft.com/office/drawing/2014/main" id="{186CF2C8-0858-39D0-FC7A-B1C3A830C565}"/>
              </a:ext>
            </a:extLst>
          </p:cNvPr>
          <p:cNvSpPr>
            <a:spLocks noGrp="1"/>
          </p:cNvSpPr>
          <p:nvPr>
            <p:ph sz="quarter" idx="13"/>
          </p:nvPr>
        </p:nvSpPr>
        <p:spPr/>
        <p:txBody>
          <a:bodyPr/>
          <a:lstStyle/>
          <a:p>
            <a:pPr>
              <a:buFont typeface="Wingdings" panose="05000000000000000000" pitchFamily="2" charset="2"/>
              <a:buChar char="Ø"/>
            </a:pPr>
            <a:r>
              <a:rPr lang="en-IN" cap="none" dirty="0">
                <a:latin typeface="Arial" panose="020B0604020202020204" pitchFamily="34" charset="0"/>
                <a:cs typeface="Arial" panose="020B0604020202020204" pitchFamily="34" charset="0"/>
              </a:rPr>
              <a:t>A scientific calculator is hand-held device useful for performing mathematical calculations and used in everyday lives. Which is made by using of tkinter library in python.</a:t>
            </a:r>
          </a:p>
          <a:p>
            <a:pPr>
              <a:buFont typeface="Wingdings" panose="05000000000000000000" pitchFamily="2" charset="2"/>
              <a:buChar char="Ø"/>
            </a:pPr>
            <a:r>
              <a:rPr lang="en-IN" cap="none" dirty="0">
                <a:latin typeface="Arial" panose="020B0604020202020204" pitchFamily="34" charset="0"/>
                <a:cs typeface="Arial" panose="020B0604020202020204" pitchFamily="34" charset="0"/>
              </a:rPr>
              <a:t>While creating any GUI applications there are mainly two steps :</a:t>
            </a:r>
          </a:p>
          <a:p>
            <a:pPr>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a:p>
            <a:pPr marL="457200" indent="-457200">
              <a:buFont typeface="+mj-lt"/>
              <a:buAutoNum type="arabicPeriod"/>
            </a:pPr>
            <a:r>
              <a:rPr lang="en-IN" cap="none" dirty="0">
                <a:latin typeface="Arial" panose="020B0604020202020204" pitchFamily="34" charset="0"/>
                <a:cs typeface="Arial" panose="020B0604020202020204" pitchFamily="34" charset="0"/>
              </a:rPr>
              <a:t> Create a user interface</a:t>
            </a:r>
          </a:p>
          <a:p>
            <a:pPr marL="457200" indent="-457200">
              <a:buFont typeface="+mj-lt"/>
              <a:buAutoNum type="arabicPeriod"/>
            </a:pPr>
            <a:r>
              <a:rPr lang="en-IN" cap="none" dirty="0">
                <a:latin typeface="Arial" panose="020B0604020202020204" pitchFamily="34" charset="0"/>
                <a:cs typeface="Arial" panose="020B0604020202020204" pitchFamily="34" charset="0"/>
              </a:rPr>
              <a:t> Add functionalities to the GUI by using of python</a:t>
            </a:r>
          </a:p>
          <a:p>
            <a:endParaRPr lang="en-IN" cap="none"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4C352818-3F4B-1068-4DD3-CBD0865F432B}"/>
              </a:ext>
            </a:extLst>
          </p:cNvPr>
          <p:cNvCxnSpPr>
            <a:cxnSpLocks/>
          </p:cNvCxnSpPr>
          <p:nvPr/>
        </p:nvCxnSpPr>
        <p:spPr>
          <a:xfrm>
            <a:off x="745724" y="1961709"/>
            <a:ext cx="10690972" cy="0"/>
          </a:xfrm>
          <a:prstGeom prst="line">
            <a:avLst/>
          </a:prstGeom>
          <a:ln w="19050">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403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8031-347F-7292-1A5E-037E8D184F02}"/>
              </a:ext>
            </a:extLst>
          </p:cNvPr>
          <p:cNvSpPr>
            <a:spLocks noGrp="1"/>
          </p:cNvSpPr>
          <p:nvPr>
            <p:ph type="title"/>
          </p:nvPr>
        </p:nvSpPr>
        <p:spPr>
          <a:effectLst>
            <a:outerShdw blurRad="50800" dist="38100" dir="2700000" algn="tl" rotWithShape="0">
              <a:prstClr val="black">
                <a:alpha val="40000"/>
              </a:prstClr>
            </a:outerShdw>
          </a:effectLst>
        </p:spPr>
        <p:txBody>
          <a:bodyPr/>
          <a:lstStyle/>
          <a:p>
            <a:pPr algn="l"/>
            <a:r>
              <a:rPr lang="en-IN" dirty="0"/>
              <a:t>How to create gui using tkinter ?</a:t>
            </a:r>
          </a:p>
        </p:txBody>
      </p:sp>
      <p:graphicFrame>
        <p:nvGraphicFramePr>
          <p:cNvPr id="5" name="Content Placeholder 4">
            <a:extLst>
              <a:ext uri="{FF2B5EF4-FFF2-40B4-BE49-F238E27FC236}">
                <a16:creationId xmlns:a16="http://schemas.microsoft.com/office/drawing/2014/main" id="{0F2D94B5-E02A-ECF7-1D9B-AFBEF6EF2B19}"/>
              </a:ext>
            </a:extLst>
          </p:cNvPr>
          <p:cNvGraphicFramePr>
            <a:graphicFrameLocks noGrp="1"/>
          </p:cNvGraphicFramePr>
          <p:nvPr>
            <p:ph sz="quarter" idx="13"/>
            <p:extLst>
              <p:ext uri="{D42A27DB-BD31-4B8C-83A1-F6EECF244321}">
                <p14:modId xmlns:p14="http://schemas.microsoft.com/office/powerpoint/2010/main" val="103457381"/>
              </p:ext>
            </p:extLst>
          </p:nvPr>
        </p:nvGraphicFramePr>
        <p:xfrm>
          <a:off x="749499" y="2467993"/>
          <a:ext cx="10363826" cy="2681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Connector 3">
            <a:extLst>
              <a:ext uri="{FF2B5EF4-FFF2-40B4-BE49-F238E27FC236}">
                <a16:creationId xmlns:a16="http://schemas.microsoft.com/office/drawing/2014/main" id="{890B167B-89BF-CAD6-91A9-070B61484F81}"/>
              </a:ext>
            </a:extLst>
          </p:cNvPr>
          <p:cNvCxnSpPr>
            <a:cxnSpLocks/>
          </p:cNvCxnSpPr>
          <p:nvPr/>
        </p:nvCxnSpPr>
        <p:spPr>
          <a:xfrm flipV="1">
            <a:off x="426128" y="1961709"/>
            <a:ext cx="11010568" cy="257"/>
          </a:xfrm>
          <a:prstGeom prst="line">
            <a:avLst/>
          </a:prstGeom>
          <a:ln w="19050">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615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9A74-4520-B453-BF6A-F0178BBFBD04}"/>
              </a:ext>
            </a:extLst>
          </p:cNvPr>
          <p:cNvSpPr>
            <a:spLocks noGrp="1"/>
          </p:cNvSpPr>
          <p:nvPr>
            <p:ph type="title"/>
          </p:nvPr>
        </p:nvSpPr>
        <p:spPr>
          <a:effectLst>
            <a:outerShdw blurRad="50800" dist="38100" dir="2700000" algn="tl" rotWithShape="0">
              <a:prstClr val="black">
                <a:alpha val="40000"/>
              </a:prstClr>
            </a:outerShdw>
          </a:effectLst>
        </p:spPr>
        <p:txBody>
          <a:bodyPr/>
          <a:lstStyle/>
          <a:p>
            <a:pPr algn="l"/>
            <a:r>
              <a:rPr lang="en-IN" i="1" dirty="0"/>
              <a:t>Tools  and  creating  a  first  window</a:t>
            </a:r>
          </a:p>
        </p:txBody>
      </p:sp>
      <p:sp>
        <p:nvSpPr>
          <p:cNvPr id="3" name="Content Placeholder 2">
            <a:extLst>
              <a:ext uri="{FF2B5EF4-FFF2-40B4-BE49-F238E27FC236}">
                <a16:creationId xmlns:a16="http://schemas.microsoft.com/office/drawing/2014/main" id="{0290131F-E63D-BA43-1A32-86C96081188D}"/>
              </a:ext>
            </a:extLst>
          </p:cNvPr>
          <p:cNvSpPr>
            <a:spLocks noGrp="1"/>
          </p:cNvSpPr>
          <p:nvPr>
            <p:ph sz="quarter" idx="13"/>
          </p:nvPr>
        </p:nvSpPr>
        <p:spPr>
          <a:xfrm>
            <a:off x="914400" y="1953087"/>
            <a:ext cx="10363826" cy="4286396"/>
          </a:xfrm>
        </p:spPr>
        <p:txBody>
          <a:bodyPr>
            <a:normAutofit/>
          </a:bodyPr>
          <a:lstStyle/>
          <a:p>
            <a:pPr>
              <a:lnSpc>
                <a:spcPct val="100000"/>
              </a:lnSpc>
              <a:buFont typeface="Wingdings" panose="05000000000000000000" pitchFamily="2" charset="2"/>
              <a:buChar char="Ø"/>
            </a:pPr>
            <a:r>
              <a:rPr lang="en-IN" b="1" dirty="0">
                <a:latin typeface="Arial" panose="020B0604020202020204" pitchFamily="34" charset="0"/>
                <a:cs typeface="Arial" panose="020B0604020202020204" pitchFamily="34" charset="0"/>
              </a:rPr>
              <a:t>Tools </a:t>
            </a:r>
            <a:r>
              <a:rPr lang="en-IN" dirty="0"/>
              <a:t> -  </a:t>
            </a:r>
            <a:r>
              <a:rPr lang="en-IN" cap="none" dirty="0">
                <a:latin typeface="Arial" panose="020B0604020202020204" pitchFamily="34" charset="0"/>
                <a:cs typeface="Arial" panose="020B0604020202020204" pitchFamily="34" charset="0"/>
              </a:rPr>
              <a:t>Python </a:t>
            </a:r>
            <a:endParaRPr lang="en-IN" dirty="0">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Ø"/>
            </a:pPr>
            <a:r>
              <a:rPr lang="en-IN" b="1" dirty="0">
                <a:latin typeface="Arial" panose="020B0604020202020204" pitchFamily="34" charset="0"/>
                <a:cs typeface="Arial" panose="020B0604020202020204" pitchFamily="34" charset="0"/>
              </a:rPr>
              <a:t>Python library   </a:t>
            </a:r>
            <a:r>
              <a:rPr lang="en-IN" dirty="0"/>
              <a:t>-   </a:t>
            </a:r>
            <a:r>
              <a:rPr lang="en-IN" cap="none" dirty="0">
                <a:latin typeface="Arial" panose="020B0604020202020204" pitchFamily="34" charset="0"/>
                <a:cs typeface="Arial" panose="020B0604020202020204" pitchFamily="34" charset="0"/>
              </a:rPr>
              <a:t>Tkinter</a:t>
            </a:r>
          </a:p>
          <a:p>
            <a:pPr>
              <a:lnSpc>
                <a:spcPct val="150000"/>
              </a:lnSpc>
              <a:buFont typeface="Wingdings" panose="05000000000000000000" pitchFamily="2" charset="2"/>
              <a:buChar char="Ø"/>
            </a:pPr>
            <a:r>
              <a:rPr lang="en-IN" b="1" cap="none" dirty="0">
                <a:latin typeface="Arial" panose="020B0604020202020204" pitchFamily="34" charset="0"/>
                <a:cs typeface="Arial" panose="020B0604020202020204" pitchFamily="34" charset="0"/>
              </a:rPr>
              <a:t>Tkinter</a:t>
            </a:r>
            <a:r>
              <a:rPr lang="en-IN" cap="none" dirty="0">
                <a:latin typeface="Arial" panose="020B0604020202020204" pitchFamily="34" charset="0"/>
                <a:cs typeface="Arial" panose="020B0604020202020204" pitchFamily="34" charset="0"/>
              </a:rPr>
              <a:t> </a:t>
            </a:r>
            <a:r>
              <a:rPr lang="en-IN" cap="none" dirty="0"/>
              <a:t>  </a:t>
            </a:r>
            <a:r>
              <a:rPr lang="en-IN" cap="none" dirty="0">
                <a:latin typeface="Arial" panose="020B0604020202020204" pitchFamily="34" charset="0"/>
                <a:cs typeface="Arial" panose="020B0604020202020204" pitchFamily="34" charset="0"/>
              </a:rPr>
              <a:t>- python combined with tkinter provides a fast and easy way to create GUI                          applications</a:t>
            </a:r>
          </a:p>
          <a:p>
            <a:pPr>
              <a:lnSpc>
                <a:spcPct val="100000"/>
              </a:lnSpc>
              <a:buFont typeface="Wingdings" panose="05000000000000000000" pitchFamily="2" charset="2"/>
              <a:buChar char="Ø"/>
            </a:pPr>
            <a:r>
              <a:rPr lang="en-IN" sz="2400" b="1" cap="none" dirty="0">
                <a:latin typeface="Arial" panose="020B0604020202020204" pitchFamily="34" charset="0"/>
                <a:cs typeface="Arial" panose="020B0604020202020204" pitchFamily="34" charset="0"/>
              </a:rPr>
              <a:t>Creating a first window :-</a:t>
            </a:r>
          </a:p>
          <a:p>
            <a:pPr marL="0" indent="0">
              <a:lnSpc>
                <a:spcPct val="100000"/>
              </a:lnSpc>
              <a:buNone/>
            </a:pPr>
            <a:endParaRPr lang="en-IN" b="1" cap="none" dirty="0">
              <a:latin typeface="Arial" panose="020B0604020202020204" pitchFamily="34" charset="0"/>
              <a:cs typeface="Arial" panose="020B0604020202020204" pitchFamily="34" charset="0"/>
            </a:endParaRPr>
          </a:p>
          <a:p>
            <a:pPr marL="0" indent="0">
              <a:lnSpc>
                <a:spcPct val="100000"/>
              </a:lnSpc>
              <a:buNone/>
            </a:pPr>
            <a:r>
              <a:rPr lang="en-IN" cap="none" dirty="0">
                <a:latin typeface="Arial" panose="020B0604020202020204" pitchFamily="34" charset="0"/>
                <a:cs typeface="Arial" panose="020B0604020202020204" pitchFamily="34" charset="0"/>
              </a:rPr>
              <a:t>                      From tkinter import *</a:t>
            </a:r>
          </a:p>
          <a:p>
            <a:pPr marL="0" indent="0">
              <a:lnSpc>
                <a:spcPct val="100000"/>
              </a:lnSpc>
              <a:buNone/>
            </a:pPr>
            <a:r>
              <a:rPr lang="en-IN" cap="none" dirty="0">
                <a:latin typeface="Arial" panose="020B0604020202020204" pitchFamily="34" charset="0"/>
                <a:cs typeface="Arial" panose="020B0604020202020204" pitchFamily="34" charset="0"/>
              </a:rPr>
              <a:t>                      Root = TK()</a:t>
            </a:r>
          </a:p>
          <a:p>
            <a:pPr marL="0" indent="0">
              <a:lnSpc>
                <a:spcPct val="100000"/>
              </a:lnSpc>
              <a:buNone/>
            </a:pPr>
            <a:r>
              <a:rPr lang="en-IN" cap="none" dirty="0">
                <a:latin typeface="Arial" panose="020B0604020202020204" pitchFamily="34" charset="0"/>
                <a:cs typeface="Arial" panose="020B0604020202020204" pitchFamily="34" charset="0"/>
              </a:rPr>
              <a:t>                      Root.mainloop()</a:t>
            </a:r>
          </a:p>
          <a:p>
            <a:pPr marL="0" indent="0">
              <a:lnSpc>
                <a:spcPct val="100000"/>
              </a:lnSpc>
              <a:buNone/>
            </a:pPr>
            <a:endParaRPr lang="en-IN" b="1" cap="none" dirty="0">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Ø"/>
            </a:pPr>
            <a:endParaRPr lang="en-IN" sz="2400" b="1" dirty="0"/>
          </a:p>
          <a:p>
            <a:endParaRPr lang="en-IN" dirty="0"/>
          </a:p>
        </p:txBody>
      </p:sp>
      <p:cxnSp>
        <p:nvCxnSpPr>
          <p:cNvPr id="5" name="Straight Connector 4">
            <a:extLst>
              <a:ext uri="{FF2B5EF4-FFF2-40B4-BE49-F238E27FC236}">
                <a16:creationId xmlns:a16="http://schemas.microsoft.com/office/drawing/2014/main" id="{F8C12FC0-15AC-EB60-D94C-AB842F7FA187}"/>
              </a:ext>
            </a:extLst>
          </p:cNvPr>
          <p:cNvCxnSpPr>
            <a:cxnSpLocks/>
          </p:cNvCxnSpPr>
          <p:nvPr/>
        </p:nvCxnSpPr>
        <p:spPr>
          <a:xfrm>
            <a:off x="750514" y="1787973"/>
            <a:ext cx="10889798" cy="0"/>
          </a:xfrm>
          <a:prstGeom prst="line">
            <a:avLst/>
          </a:prstGeom>
          <a:ln w="19050">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528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7378-28DA-49C1-F242-EFA57EE869F5}"/>
              </a:ext>
            </a:extLst>
          </p:cNvPr>
          <p:cNvSpPr>
            <a:spLocks noGrp="1"/>
          </p:cNvSpPr>
          <p:nvPr>
            <p:ph type="title"/>
          </p:nvPr>
        </p:nvSpPr>
        <p:spPr>
          <a:effectLst>
            <a:outerShdw blurRad="50800" dist="38100" dir="2700000" algn="tl" rotWithShape="0">
              <a:prstClr val="black">
                <a:alpha val="40000"/>
              </a:prstClr>
            </a:outerShdw>
          </a:effectLst>
        </p:spPr>
        <p:txBody>
          <a:bodyPr/>
          <a:lstStyle/>
          <a:p>
            <a:pPr algn="l"/>
            <a:r>
              <a:rPr lang="en-IN" i="1" dirty="0"/>
              <a:t>Tkinter  programming </a:t>
            </a:r>
          </a:p>
        </p:txBody>
      </p:sp>
      <p:sp>
        <p:nvSpPr>
          <p:cNvPr id="3" name="Content Placeholder 2">
            <a:extLst>
              <a:ext uri="{FF2B5EF4-FFF2-40B4-BE49-F238E27FC236}">
                <a16:creationId xmlns:a16="http://schemas.microsoft.com/office/drawing/2014/main" id="{24676FEB-5397-D150-A3BB-D4E7835DFEAE}"/>
              </a:ext>
            </a:extLst>
          </p:cNvPr>
          <p:cNvSpPr>
            <a:spLocks noGrp="1"/>
          </p:cNvSpPr>
          <p:nvPr>
            <p:ph sz="quarter" idx="13"/>
          </p:nvPr>
        </p:nvSpPr>
        <p:spPr/>
        <p:txBody>
          <a:bodyPr>
            <a:normAutofit lnSpcReduction="10000"/>
          </a:bodyPr>
          <a:lstStyle/>
          <a:p>
            <a:pPr marL="457200" indent="-457200">
              <a:lnSpc>
                <a:spcPct val="150000"/>
              </a:lnSpc>
              <a:buFont typeface="+mj-lt"/>
              <a:buAutoNum type="arabicPeriod"/>
            </a:pPr>
            <a:r>
              <a:rPr lang="en-IN" cap="none" dirty="0">
                <a:latin typeface="Arial" panose="020B0604020202020204" pitchFamily="34" charset="0"/>
                <a:cs typeface="Arial" panose="020B0604020202020204" pitchFamily="34" charset="0"/>
              </a:rPr>
              <a:t>Import tkinter module from python.</a:t>
            </a:r>
          </a:p>
          <a:p>
            <a:pPr marL="457200" indent="-457200">
              <a:lnSpc>
                <a:spcPct val="150000"/>
              </a:lnSpc>
              <a:buFont typeface="+mj-lt"/>
              <a:buAutoNum type="arabicPeriod"/>
            </a:pPr>
            <a:r>
              <a:rPr lang="en-IN" cap="none" dirty="0">
                <a:latin typeface="Arial" panose="020B0604020202020204" pitchFamily="34" charset="0"/>
                <a:cs typeface="Arial" panose="020B0604020202020204" pitchFamily="34" charset="0"/>
              </a:rPr>
              <a:t>Create a GUI application main window with dimension.</a:t>
            </a:r>
          </a:p>
          <a:p>
            <a:pPr marL="457200" indent="-457200">
              <a:lnSpc>
                <a:spcPct val="150000"/>
              </a:lnSpc>
              <a:buFont typeface="+mj-lt"/>
              <a:buAutoNum type="arabicPeriod"/>
            </a:pPr>
            <a:r>
              <a:rPr lang="en-IN" cap="none" dirty="0">
                <a:latin typeface="Arial" panose="020B0604020202020204" pitchFamily="34" charset="0"/>
                <a:cs typeface="Arial" panose="020B0604020202020204" pitchFamily="34" charset="0"/>
              </a:rPr>
              <a:t>Create label ,  entry box etc.</a:t>
            </a:r>
          </a:p>
          <a:p>
            <a:pPr marL="457200" indent="-457200">
              <a:lnSpc>
                <a:spcPct val="150000"/>
              </a:lnSpc>
              <a:buFont typeface="+mj-lt"/>
              <a:buAutoNum type="arabicPeriod"/>
            </a:pPr>
            <a:r>
              <a:rPr lang="en-IN" cap="none" dirty="0">
                <a:latin typeface="Arial" panose="020B0604020202020204" pitchFamily="34" charset="0"/>
                <a:cs typeface="Arial" panose="020B0604020202020204" pitchFamily="34" charset="0"/>
              </a:rPr>
              <a:t>Create of buttons of required operations ( + ,- ,* , / ,  0 to 9 )</a:t>
            </a:r>
          </a:p>
          <a:p>
            <a:pPr marL="457200" indent="-457200">
              <a:lnSpc>
                <a:spcPct val="150000"/>
              </a:lnSpc>
              <a:buFont typeface="+mj-lt"/>
              <a:buAutoNum type="arabicPeriod"/>
            </a:pPr>
            <a:r>
              <a:rPr lang="en-IN" cap="none" dirty="0">
                <a:latin typeface="Arial" panose="020B0604020202020204" pitchFamily="34" charset="0"/>
                <a:cs typeface="Arial" panose="020B0604020202020204" pitchFamily="34" charset="0"/>
              </a:rPr>
              <a:t>Create of trigonometry function (sin ,cos ,tan ,log ,cube root , square root)</a:t>
            </a:r>
          </a:p>
          <a:p>
            <a:pPr marL="457200" indent="-457200">
              <a:lnSpc>
                <a:spcPct val="150000"/>
              </a:lnSpc>
              <a:buFont typeface="+mj-lt"/>
              <a:buAutoNum type="arabicPeriod"/>
            </a:pPr>
            <a:r>
              <a:rPr lang="en-IN" cap="none" dirty="0">
                <a:latin typeface="Arial" panose="020B0604020202020204" pitchFamily="34" charset="0"/>
                <a:cs typeface="Arial" panose="020B0604020202020204" pitchFamily="34" charset="0"/>
              </a:rPr>
              <a:t>Create function  of  requirements  of  mathematics  operations.</a:t>
            </a:r>
          </a:p>
          <a:p>
            <a:pPr marL="457200" indent="-457200">
              <a:buFont typeface="+mj-lt"/>
              <a:buAutoNum type="arabicPeriod"/>
            </a:pPr>
            <a:endParaRPr lang="en-IN" cap="none" dirty="0">
              <a:latin typeface="Arial" panose="020B0604020202020204" pitchFamily="34" charset="0"/>
              <a:cs typeface="Arial" panose="020B0604020202020204" pitchFamily="34" charset="0"/>
            </a:endParaRPr>
          </a:p>
          <a:p>
            <a:pPr marL="457200" indent="-457200">
              <a:buFont typeface="+mj-lt"/>
              <a:buAutoNum type="arabicPeriod"/>
            </a:pPr>
            <a:endParaRPr lang="en-IN" cap="none"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C2D23D3B-5179-944F-B6EF-CD14DEBA2D25}"/>
              </a:ext>
            </a:extLst>
          </p:cNvPr>
          <p:cNvCxnSpPr>
            <a:cxnSpLocks/>
          </p:cNvCxnSpPr>
          <p:nvPr/>
        </p:nvCxnSpPr>
        <p:spPr>
          <a:xfrm>
            <a:off x="777946" y="1915989"/>
            <a:ext cx="10889798" cy="0"/>
          </a:xfrm>
          <a:prstGeom prst="line">
            <a:avLst/>
          </a:prstGeom>
          <a:ln w="19050">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525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D58C-1F7A-35AB-6643-905EA02D0F29}"/>
              </a:ext>
            </a:extLst>
          </p:cNvPr>
          <p:cNvSpPr>
            <a:spLocks noGrp="1"/>
          </p:cNvSpPr>
          <p:nvPr>
            <p:ph type="title"/>
          </p:nvPr>
        </p:nvSpPr>
        <p:spPr>
          <a:xfrm>
            <a:off x="913775" y="106533"/>
            <a:ext cx="10364451" cy="2108162"/>
          </a:xfrm>
          <a:effectLst>
            <a:outerShdw blurRad="50800" dist="38100" dir="2700000" algn="tl" rotWithShape="0">
              <a:prstClr val="black">
                <a:alpha val="40000"/>
              </a:prstClr>
            </a:outerShdw>
          </a:effectLst>
        </p:spPr>
        <p:txBody>
          <a:bodyPr/>
          <a:lstStyle/>
          <a:p>
            <a:pPr algn="l"/>
            <a:r>
              <a:rPr lang="en-IN" i="1" dirty="0"/>
              <a:t>Operator  and  description</a:t>
            </a:r>
          </a:p>
        </p:txBody>
      </p:sp>
      <p:sp>
        <p:nvSpPr>
          <p:cNvPr id="3" name="Content Placeholder 2">
            <a:extLst>
              <a:ext uri="{FF2B5EF4-FFF2-40B4-BE49-F238E27FC236}">
                <a16:creationId xmlns:a16="http://schemas.microsoft.com/office/drawing/2014/main" id="{662210F7-850D-4F60-462B-4BACDB43D17D}"/>
              </a:ext>
            </a:extLst>
          </p:cNvPr>
          <p:cNvSpPr>
            <a:spLocks noGrp="1"/>
          </p:cNvSpPr>
          <p:nvPr>
            <p:ph sz="quarter" idx="13"/>
          </p:nvPr>
        </p:nvSpPr>
        <p:spPr>
          <a:xfrm>
            <a:off x="913774" y="1837678"/>
            <a:ext cx="10363826" cy="4736858"/>
          </a:xfrm>
        </p:spPr>
        <p:txBody>
          <a:bodyPr>
            <a:normAutofit fontScale="92500" lnSpcReduction="20000"/>
          </a:bodyPr>
          <a:lstStyle/>
          <a:p>
            <a:pPr>
              <a:buFont typeface="Wingdings" panose="05000000000000000000" pitchFamily="2" charset="2"/>
              <a:buChar char="Ø"/>
            </a:pPr>
            <a:r>
              <a:rPr lang="en-IN" b="1" dirty="0">
                <a:latin typeface="Arial" panose="020B0604020202020204" pitchFamily="34" charset="0"/>
                <a:cs typeface="Arial" panose="020B0604020202020204" pitchFamily="34" charset="0"/>
              </a:rPr>
              <a:t> Buttons </a:t>
            </a:r>
            <a:r>
              <a:rPr lang="en-IN" dirty="0"/>
              <a:t>– </a:t>
            </a:r>
            <a:r>
              <a:rPr lang="en-IN" sz="1800" cap="none" dirty="0">
                <a:latin typeface="Arial" panose="020B0604020202020204" pitchFamily="34" charset="0"/>
                <a:cs typeface="Arial" panose="020B0604020202020204" pitchFamily="34" charset="0"/>
              </a:rPr>
              <a:t>Display buttons in your application ( same calculations of sum , minus etc..)</a:t>
            </a:r>
          </a:p>
          <a:p>
            <a:pPr>
              <a:buFont typeface="Wingdings" panose="05000000000000000000" pitchFamily="2" charset="2"/>
              <a:buChar char="Ø"/>
            </a:pPr>
            <a:r>
              <a:rPr lang="en-IN" b="1" cap="none" dirty="0">
                <a:latin typeface="Arial" panose="020B0604020202020204" pitchFamily="34" charset="0"/>
                <a:cs typeface="Arial" panose="020B0604020202020204" pitchFamily="34" charset="0"/>
              </a:rPr>
              <a:t> Entry  -   </a:t>
            </a:r>
            <a:r>
              <a:rPr lang="en-IN" sz="1800" cap="none" dirty="0">
                <a:latin typeface="Arial" panose="020B0604020202020204" pitchFamily="34" charset="0"/>
                <a:cs typeface="Arial" panose="020B0604020202020204" pitchFamily="34" charset="0"/>
              </a:rPr>
              <a:t>Display a single line text field for accepting value from a user.</a:t>
            </a:r>
          </a:p>
          <a:p>
            <a:pPr>
              <a:buFont typeface="Wingdings" panose="05000000000000000000" pitchFamily="2" charset="2"/>
              <a:buChar char="Ø"/>
            </a:pPr>
            <a:r>
              <a:rPr lang="en-IN" b="1" cap="none" dirty="0">
                <a:latin typeface="Arial" panose="020B0604020202020204" pitchFamily="34" charset="0"/>
                <a:cs typeface="Arial" panose="020B0604020202020204" pitchFamily="34" charset="0"/>
              </a:rPr>
              <a:t> Label  -  </a:t>
            </a:r>
            <a:r>
              <a:rPr lang="en-IN" sz="1800" cap="none" dirty="0">
                <a:latin typeface="Arial" panose="020B0604020202020204" pitchFamily="34" charset="0"/>
                <a:cs typeface="Arial" panose="020B0604020202020204" pitchFamily="34" charset="0"/>
              </a:rPr>
              <a:t>Used</a:t>
            </a:r>
            <a:r>
              <a:rPr lang="en-IN" b="1" cap="none" dirty="0">
                <a:latin typeface="Arial" panose="020B0604020202020204" pitchFamily="34" charset="0"/>
                <a:cs typeface="Arial" panose="020B0604020202020204" pitchFamily="34" charset="0"/>
              </a:rPr>
              <a:t>  </a:t>
            </a:r>
            <a:r>
              <a:rPr lang="en-IN" sz="1800" cap="none" dirty="0">
                <a:latin typeface="Arial" panose="020B0604020202020204" pitchFamily="34" charset="0"/>
                <a:cs typeface="Arial" panose="020B0604020202020204" pitchFamily="34" charset="0"/>
              </a:rPr>
              <a:t>provide a single line caption for other widgets.</a:t>
            </a:r>
          </a:p>
          <a:p>
            <a:pPr marL="0" indent="0">
              <a:buNone/>
            </a:pPr>
            <a:endParaRPr lang="en-IN" sz="1800" cap="none"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b="1" cap="none" dirty="0">
                <a:latin typeface="Arial" panose="020B0604020202020204" pitchFamily="34" charset="0"/>
                <a:cs typeface="Arial" panose="020B0604020202020204" pitchFamily="34" charset="0"/>
              </a:rPr>
              <a:t> Mathematics operation description :- </a:t>
            </a:r>
          </a:p>
          <a:p>
            <a:pPr marL="0" indent="0">
              <a:buNone/>
            </a:pPr>
            <a:endParaRPr lang="en-IN" cap="none" dirty="0">
              <a:latin typeface="Arial" panose="020B0604020202020204" pitchFamily="34" charset="0"/>
              <a:cs typeface="Arial" panose="020B0604020202020204" pitchFamily="34" charset="0"/>
            </a:endParaRPr>
          </a:p>
          <a:p>
            <a:pPr marL="0" indent="0" algn="just">
              <a:buNone/>
            </a:pPr>
            <a:r>
              <a:rPr lang="en-IN" cap="none" dirty="0">
                <a:latin typeface="Arial" panose="020B0604020202020204" pitchFamily="34" charset="0"/>
                <a:cs typeface="Arial" panose="020B0604020202020204" pitchFamily="34" charset="0"/>
              </a:rPr>
              <a:t>                   </a:t>
            </a:r>
            <a:r>
              <a:rPr lang="en-IN" b="1" cap="none" dirty="0">
                <a:latin typeface="Arial" panose="020B0604020202020204" pitchFamily="34" charset="0"/>
                <a:cs typeface="Arial" panose="020B0604020202020204" pitchFamily="34" charset="0"/>
              </a:rPr>
              <a:t>square root  </a:t>
            </a:r>
            <a:r>
              <a:rPr lang="en-IN" cap="none" dirty="0">
                <a:latin typeface="Arial" panose="020B0604020202020204" pitchFamily="34" charset="0"/>
                <a:cs typeface="Arial" panose="020B0604020202020204" pitchFamily="34" charset="0"/>
              </a:rPr>
              <a:t>- find square root of numbers</a:t>
            </a:r>
          </a:p>
          <a:p>
            <a:pPr marL="0" indent="0" algn="just">
              <a:buNone/>
            </a:pPr>
            <a:r>
              <a:rPr lang="en-IN" b="1" cap="none" dirty="0">
                <a:latin typeface="Arial" panose="020B0604020202020204" pitchFamily="34" charset="0"/>
                <a:cs typeface="Arial" panose="020B0604020202020204" pitchFamily="34" charset="0"/>
              </a:rPr>
              <a:t>                   Xy </a:t>
            </a:r>
            <a:r>
              <a:rPr lang="en-IN" cap="none" dirty="0">
                <a:latin typeface="Arial" panose="020B0604020202020204" pitchFamily="34" charset="0"/>
                <a:cs typeface="Arial" panose="020B0604020202020204" pitchFamily="34" charset="0"/>
              </a:rPr>
              <a:t>-  x raised to the power y</a:t>
            </a:r>
          </a:p>
          <a:p>
            <a:pPr marL="0" indent="0" algn="just">
              <a:buNone/>
            </a:pPr>
            <a:r>
              <a:rPr lang="en-IN" b="1" cap="none" dirty="0">
                <a:latin typeface="Arial" panose="020B0604020202020204" pitchFamily="34" charset="0"/>
                <a:cs typeface="Arial" panose="020B0604020202020204" pitchFamily="34" charset="0"/>
              </a:rPr>
              <a:t>                   Trig function </a:t>
            </a:r>
            <a:r>
              <a:rPr lang="en-IN" cap="none" dirty="0">
                <a:latin typeface="Arial" panose="020B0604020202020204" pitchFamily="34" charset="0"/>
                <a:cs typeface="Arial" panose="020B0604020202020204" pitchFamily="34" charset="0"/>
              </a:rPr>
              <a:t>– find the degree angle of sin ,cos ,tan etc..</a:t>
            </a:r>
          </a:p>
          <a:p>
            <a:pPr marL="0" indent="0" algn="just">
              <a:buNone/>
            </a:pPr>
            <a:r>
              <a:rPr lang="en-IN" cap="none" dirty="0">
                <a:latin typeface="Arial" panose="020B0604020202020204" pitchFamily="34" charset="0"/>
                <a:cs typeface="Arial" panose="020B0604020202020204" pitchFamily="34" charset="0"/>
              </a:rPr>
              <a:t>                   </a:t>
            </a:r>
            <a:r>
              <a:rPr lang="en-IN" b="1" cap="none" dirty="0">
                <a:latin typeface="Arial" panose="020B0604020202020204" pitchFamily="34" charset="0"/>
                <a:cs typeface="Arial" panose="020B0604020202020204" pitchFamily="34" charset="0"/>
              </a:rPr>
              <a:t>log -  </a:t>
            </a:r>
            <a:r>
              <a:rPr lang="en-IN" cap="none" dirty="0">
                <a:latin typeface="Arial" panose="020B0604020202020204" pitchFamily="34" charset="0"/>
                <a:cs typeface="Arial" panose="020B0604020202020204" pitchFamily="34" charset="0"/>
              </a:rPr>
              <a:t>calculation of form log 10 x</a:t>
            </a:r>
          </a:p>
          <a:p>
            <a:pPr marL="0" indent="0" algn="just">
              <a:buNone/>
            </a:pPr>
            <a:r>
              <a:rPr lang="en-IN" cap="none" dirty="0">
                <a:latin typeface="Arial" panose="020B0604020202020204" pitchFamily="34" charset="0"/>
                <a:cs typeface="Arial" panose="020B0604020202020204" pitchFamily="34" charset="0"/>
              </a:rPr>
              <a:t>                   </a:t>
            </a:r>
            <a:r>
              <a:rPr lang="en-IN" b="1" cap="none" dirty="0">
                <a:latin typeface="Arial" panose="020B0604020202020204" pitchFamily="34" charset="0"/>
                <a:cs typeface="Arial" panose="020B0604020202020204" pitchFamily="34" charset="0"/>
              </a:rPr>
              <a:t>Pi  - </a:t>
            </a:r>
            <a:r>
              <a:rPr lang="en-IN" sz="1900" cap="none" dirty="0">
                <a:latin typeface="Arial" panose="020B0604020202020204" pitchFamily="34" charset="0"/>
                <a:cs typeface="Arial" panose="020B0604020202020204" pitchFamily="34" charset="0"/>
              </a:rPr>
              <a:t>pi is displayed as 3.141592654</a:t>
            </a:r>
          </a:p>
          <a:p>
            <a:pPr>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a:p>
            <a:endParaRPr lang="en-IN" b="1" dirty="0"/>
          </a:p>
        </p:txBody>
      </p:sp>
      <p:cxnSp>
        <p:nvCxnSpPr>
          <p:cNvPr id="5" name="Straight Connector 4">
            <a:extLst>
              <a:ext uri="{FF2B5EF4-FFF2-40B4-BE49-F238E27FC236}">
                <a16:creationId xmlns:a16="http://schemas.microsoft.com/office/drawing/2014/main" id="{97D1014F-B62A-A707-0006-8F719614B299}"/>
              </a:ext>
            </a:extLst>
          </p:cNvPr>
          <p:cNvCxnSpPr>
            <a:cxnSpLocks/>
          </p:cNvCxnSpPr>
          <p:nvPr/>
        </p:nvCxnSpPr>
        <p:spPr>
          <a:xfrm>
            <a:off x="724680" y="1552004"/>
            <a:ext cx="10889798" cy="0"/>
          </a:xfrm>
          <a:prstGeom prst="line">
            <a:avLst/>
          </a:prstGeom>
          <a:ln w="19050">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663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51E3-94FE-5A80-EB52-1D2582DAD240}"/>
              </a:ext>
            </a:extLst>
          </p:cNvPr>
          <p:cNvSpPr>
            <a:spLocks noGrp="1"/>
          </p:cNvSpPr>
          <p:nvPr>
            <p:ph type="title"/>
          </p:nvPr>
        </p:nvSpPr>
        <p:spPr>
          <a:xfrm>
            <a:off x="989974" y="186430"/>
            <a:ext cx="10364451" cy="1518081"/>
          </a:xfrm>
          <a:effectLst>
            <a:outerShdw blurRad="50800" dist="38100" dir="2700000" algn="tl" rotWithShape="0">
              <a:prstClr val="black">
                <a:alpha val="40000"/>
              </a:prstClr>
            </a:outerShdw>
          </a:effectLst>
        </p:spPr>
        <p:txBody>
          <a:bodyPr/>
          <a:lstStyle/>
          <a:p>
            <a:pPr algn="l"/>
            <a:r>
              <a:rPr lang="en-IN" i="1" dirty="0"/>
              <a:t>Output of programming code</a:t>
            </a:r>
          </a:p>
        </p:txBody>
      </p:sp>
      <p:sp>
        <p:nvSpPr>
          <p:cNvPr id="3" name="Content Placeholder 2">
            <a:extLst>
              <a:ext uri="{FF2B5EF4-FFF2-40B4-BE49-F238E27FC236}">
                <a16:creationId xmlns:a16="http://schemas.microsoft.com/office/drawing/2014/main" id="{3A97288F-7B32-1CF7-B4AB-F2EB76CB8B17}"/>
              </a:ext>
            </a:extLst>
          </p:cNvPr>
          <p:cNvSpPr>
            <a:spLocks noGrp="1"/>
          </p:cNvSpPr>
          <p:nvPr>
            <p:ph sz="quarter" idx="13"/>
          </p:nvPr>
        </p:nvSpPr>
        <p:spPr>
          <a:xfrm>
            <a:off x="1349405" y="1704512"/>
            <a:ext cx="4154749" cy="4534971"/>
          </a:xfrm>
        </p:spPr>
        <p:txBody>
          <a:bodyPr/>
          <a:lstStyle/>
          <a:p>
            <a:r>
              <a:rPr lang="en-IN" cap="none" dirty="0">
                <a:latin typeface="Arial" panose="020B0604020202020204" pitchFamily="34" charset="0"/>
                <a:cs typeface="Arial" panose="020B0604020202020204" pitchFamily="34" charset="0"/>
              </a:rPr>
              <a:t>Find square root of 9</a:t>
            </a:r>
          </a:p>
        </p:txBody>
      </p:sp>
      <p:sp>
        <p:nvSpPr>
          <p:cNvPr id="4" name="Content Placeholder 3">
            <a:extLst>
              <a:ext uri="{FF2B5EF4-FFF2-40B4-BE49-F238E27FC236}">
                <a16:creationId xmlns:a16="http://schemas.microsoft.com/office/drawing/2014/main" id="{56FC3A4B-1373-B523-2EDE-82232400D977}"/>
              </a:ext>
            </a:extLst>
          </p:cNvPr>
          <p:cNvSpPr>
            <a:spLocks noGrp="1"/>
          </p:cNvSpPr>
          <p:nvPr>
            <p:ph sz="quarter" idx="14"/>
          </p:nvPr>
        </p:nvSpPr>
        <p:spPr>
          <a:xfrm>
            <a:off x="6172200" y="1704512"/>
            <a:ext cx="4356717" cy="4534971"/>
          </a:xfrm>
        </p:spPr>
        <p:txBody>
          <a:bodyPr/>
          <a:lstStyle/>
          <a:p>
            <a:r>
              <a:rPr lang="en-IN" cap="none" dirty="0">
                <a:latin typeface="Arial" panose="020B0604020202020204" pitchFamily="34" charset="0"/>
                <a:cs typeface="Arial" panose="020B0604020202020204" pitchFamily="34" charset="0"/>
              </a:rPr>
              <a:t>Output </a:t>
            </a:r>
          </a:p>
        </p:txBody>
      </p:sp>
      <p:pic>
        <p:nvPicPr>
          <p:cNvPr id="12" name="Picture 11">
            <a:extLst>
              <a:ext uri="{FF2B5EF4-FFF2-40B4-BE49-F238E27FC236}">
                <a16:creationId xmlns:a16="http://schemas.microsoft.com/office/drawing/2014/main" id="{1896090C-16A3-5FEB-D4DC-E7DE25808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018" y="2237199"/>
            <a:ext cx="3255147" cy="4200263"/>
          </a:xfrm>
          <a:prstGeom prst="rect">
            <a:avLst/>
          </a:prstGeom>
        </p:spPr>
      </p:pic>
      <p:pic>
        <p:nvPicPr>
          <p:cNvPr id="14" name="Picture 13">
            <a:extLst>
              <a:ext uri="{FF2B5EF4-FFF2-40B4-BE49-F238E27FC236}">
                <a16:creationId xmlns:a16="http://schemas.microsoft.com/office/drawing/2014/main" id="{D10C6670-5FBC-C81B-2A5E-11A8EBDF5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796" y="2225462"/>
            <a:ext cx="3255147" cy="4212000"/>
          </a:xfrm>
          <a:prstGeom prst="rect">
            <a:avLst/>
          </a:prstGeom>
        </p:spPr>
      </p:pic>
      <p:sp>
        <p:nvSpPr>
          <p:cNvPr id="15" name="Arrow: Right 14">
            <a:extLst>
              <a:ext uri="{FF2B5EF4-FFF2-40B4-BE49-F238E27FC236}">
                <a16:creationId xmlns:a16="http://schemas.microsoft.com/office/drawing/2014/main" id="{FA134FB4-5C43-D6C6-C6CA-426A0A7EEB41}"/>
              </a:ext>
            </a:extLst>
          </p:cNvPr>
          <p:cNvSpPr/>
          <p:nvPr/>
        </p:nvSpPr>
        <p:spPr>
          <a:xfrm>
            <a:off x="5002776" y="3986074"/>
            <a:ext cx="978408" cy="58770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spc="5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7" name="Straight Connector 16">
            <a:extLst>
              <a:ext uri="{FF2B5EF4-FFF2-40B4-BE49-F238E27FC236}">
                <a16:creationId xmlns:a16="http://schemas.microsoft.com/office/drawing/2014/main" id="{1EF7FA3A-566F-249D-5A75-47E867CB7499}"/>
              </a:ext>
            </a:extLst>
          </p:cNvPr>
          <p:cNvCxnSpPr>
            <a:cxnSpLocks/>
          </p:cNvCxnSpPr>
          <p:nvPr/>
        </p:nvCxnSpPr>
        <p:spPr>
          <a:xfrm>
            <a:off x="651101" y="1392206"/>
            <a:ext cx="10889798" cy="0"/>
          </a:xfrm>
          <a:prstGeom prst="line">
            <a:avLst/>
          </a:prstGeom>
          <a:ln w="19050">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1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EAB1-B300-9E0E-9DA8-D73BE26FE51F}"/>
              </a:ext>
            </a:extLst>
          </p:cNvPr>
          <p:cNvSpPr>
            <a:spLocks noGrp="1"/>
          </p:cNvSpPr>
          <p:nvPr>
            <p:ph type="title"/>
          </p:nvPr>
        </p:nvSpPr>
        <p:spPr>
          <a:xfrm>
            <a:off x="913149" y="-109490"/>
            <a:ext cx="10364451" cy="2352582"/>
          </a:xfrm>
          <a:effectLst>
            <a:outerShdw blurRad="50800" dist="38100" dir="2700000" algn="tl" rotWithShape="0">
              <a:prstClr val="black">
                <a:alpha val="40000"/>
              </a:prstClr>
            </a:outerShdw>
          </a:effectLst>
        </p:spPr>
        <p:txBody>
          <a:bodyPr/>
          <a:lstStyle/>
          <a:p>
            <a:pPr algn="l"/>
            <a:r>
              <a:rPr lang="en-IN" dirty="0"/>
              <a:t>Mathematics  operation  example</a:t>
            </a:r>
          </a:p>
        </p:txBody>
      </p:sp>
      <p:sp>
        <p:nvSpPr>
          <p:cNvPr id="4" name="Content Placeholder 3">
            <a:extLst>
              <a:ext uri="{FF2B5EF4-FFF2-40B4-BE49-F238E27FC236}">
                <a16:creationId xmlns:a16="http://schemas.microsoft.com/office/drawing/2014/main" id="{786BCC5E-9072-A344-CE4A-7174AD5E4A3A}"/>
              </a:ext>
            </a:extLst>
          </p:cNvPr>
          <p:cNvSpPr>
            <a:spLocks noGrp="1"/>
          </p:cNvSpPr>
          <p:nvPr>
            <p:ph sz="quarter" idx="14"/>
          </p:nvPr>
        </p:nvSpPr>
        <p:spPr>
          <a:xfrm>
            <a:off x="6172200" y="1740024"/>
            <a:ext cx="5105400" cy="4051175"/>
          </a:xfrm>
        </p:spPr>
        <p:txBody>
          <a:bodyPr/>
          <a:lstStyle/>
          <a:p>
            <a:r>
              <a:rPr lang="en-IN" cap="none" dirty="0">
                <a:latin typeface="Arial" panose="020B0604020202020204" pitchFamily="34" charset="0"/>
                <a:cs typeface="Arial" panose="020B0604020202020204" pitchFamily="34" charset="0"/>
              </a:rPr>
              <a:t>Output</a:t>
            </a:r>
          </a:p>
        </p:txBody>
      </p:sp>
      <p:sp>
        <p:nvSpPr>
          <p:cNvPr id="8" name="Content Placeholder 7">
            <a:extLst>
              <a:ext uri="{FF2B5EF4-FFF2-40B4-BE49-F238E27FC236}">
                <a16:creationId xmlns:a16="http://schemas.microsoft.com/office/drawing/2014/main" id="{8958656C-59D5-129E-89BD-ED646E14A382}"/>
              </a:ext>
            </a:extLst>
          </p:cNvPr>
          <p:cNvSpPr>
            <a:spLocks noGrp="1"/>
          </p:cNvSpPr>
          <p:nvPr>
            <p:ph sz="quarter" idx="13"/>
          </p:nvPr>
        </p:nvSpPr>
        <p:spPr>
          <a:xfrm>
            <a:off x="913774" y="1740024"/>
            <a:ext cx="5106026" cy="4051175"/>
          </a:xfrm>
        </p:spPr>
        <p:txBody>
          <a:bodyPr/>
          <a:lstStyle/>
          <a:p>
            <a:r>
              <a:rPr lang="en-IN" cap="none" dirty="0">
                <a:latin typeface="Arial" panose="020B0604020202020204" pitchFamily="34" charset="0"/>
                <a:cs typeface="Arial" panose="020B0604020202020204" pitchFamily="34" charset="0"/>
              </a:rPr>
              <a:t>X raised to the power of y</a:t>
            </a:r>
          </a:p>
        </p:txBody>
      </p:sp>
      <p:pic>
        <p:nvPicPr>
          <p:cNvPr id="10" name="Picture 9">
            <a:extLst>
              <a:ext uri="{FF2B5EF4-FFF2-40B4-BE49-F238E27FC236}">
                <a16:creationId xmlns:a16="http://schemas.microsoft.com/office/drawing/2014/main" id="{19EBBE2F-CD18-1561-989A-38F4D0AAD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271" y="2263804"/>
            <a:ext cx="3300486" cy="4197119"/>
          </a:xfrm>
          <a:prstGeom prst="rect">
            <a:avLst/>
          </a:prstGeom>
        </p:spPr>
      </p:pic>
      <p:pic>
        <p:nvPicPr>
          <p:cNvPr id="12" name="Picture 11">
            <a:extLst>
              <a:ext uri="{FF2B5EF4-FFF2-40B4-BE49-F238E27FC236}">
                <a16:creationId xmlns:a16="http://schemas.microsoft.com/office/drawing/2014/main" id="{D14276B4-A297-AFFE-5C8A-27D3AA0D1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510" y="2248923"/>
            <a:ext cx="3300486" cy="4212000"/>
          </a:xfrm>
          <a:prstGeom prst="rect">
            <a:avLst/>
          </a:prstGeom>
        </p:spPr>
      </p:pic>
      <p:sp>
        <p:nvSpPr>
          <p:cNvPr id="13" name="Arrow: Right 12">
            <a:extLst>
              <a:ext uri="{FF2B5EF4-FFF2-40B4-BE49-F238E27FC236}">
                <a16:creationId xmlns:a16="http://schemas.microsoft.com/office/drawing/2014/main" id="{0B2F383E-AB43-C9C0-594E-41BD5074652B}"/>
              </a:ext>
            </a:extLst>
          </p:cNvPr>
          <p:cNvSpPr/>
          <p:nvPr/>
        </p:nvSpPr>
        <p:spPr>
          <a:xfrm>
            <a:off x="4876429" y="3915052"/>
            <a:ext cx="978408" cy="5760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B632ED29-CB46-7432-01D2-D89333D0590B}"/>
              </a:ext>
            </a:extLst>
          </p:cNvPr>
          <p:cNvCxnSpPr>
            <a:cxnSpLocks/>
          </p:cNvCxnSpPr>
          <p:nvPr/>
        </p:nvCxnSpPr>
        <p:spPr>
          <a:xfrm>
            <a:off x="651101" y="1498738"/>
            <a:ext cx="10889798" cy="0"/>
          </a:xfrm>
          <a:prstGeom prst="line">
            <a:avLst/>
          </a:prstGeom>
          <a:ln w="19050">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19072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608</TotalTime>
  <Words>481</Words>
  <Application>Microsoft Office PowerPoint</Application>
  <PresentationFormat>Widescreen</PresentationFormat>
  <Paragraphs>63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Tw Cen MT</vt:lpstr>
      <vt:lpstr>Wingdings</vt:lpstr>
      <vt:lpstr>Droplet</vt:lpstr>
      <vt:lpstr>Scientific  calculator using of GUI  Tkinter library of  python</vt:lpstr>
      <vt:lpstr>Introduction </vt:lpstr>
      <vt:lpstr>About the project</vt:lpstr>
      <vt:lpstr>How to create gui using tkinter ?</vt:lpstr>
      <vt:lpstr>Tools  and  creating  a  first  window</vt:lpstr>
      <vt:lpstr>Tkinter  programming </vt:lpstr>
      <vt:lpstr>Operator  and  description</vt:lpstr>
      <vt:lpstr>Output of programming code</vt:lpstr>
      <vt:lpstr>Mathematics  operation  example</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Rahul Makwana</dc:creator>
  <cp:lastModifiedBy>Rahul Makwana</cp:lastModifiedBy>
  <cp:revision>13</cp:revision>
  <dcterms:created xsi:type="dcterms:W3CDTF">2024-08-30T15:09:58Z</dcterms:created>
  <dcterms:modified xsi:type="dcterms:W3CDTF">2024-08-31T09:32:48Z</dcterms:modified>
</cp:coreProperties>
</file>